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328" r:id="rId3"/>
    <p:sldId id="329" r:id="rId4"/>
    <p:sldId id="332" r:id="rId5"/>
    <p:sldId id="363" r:id="rId6"/>
    <p:sldId id="350" r:id="rId7"/>
    <p:sldId id="378" r:id="rId8"/>
    <p:sldId id="357" r:id="rId9"/>
    <p:sldId id="358" r:id="rId10"/>
    <p:sldId id="335" r:id="rId11"/>
    <p:sldId id="37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E30"/>
    <a:srgbClr val="243B55"/>
    <a:srgbClr val="E8D75B"/>
    <a:srgbClr val="020623"/>
    <a:srgbClr val="373B44"/>
    <a:srgbClr val="2C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6D2F6-5C54-431D-A3D3-20AAAFC1AA7B}" type="datetimeFigureOut">
              <a:rPr lang="en-US" smtClean="0"/>
              <a:t>5/23/22</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297D5-8100-49EC-8A04-F450B1AC93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D72E55-78CC-4775-94D7-779F9DF39950}"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AB9E94-DFC1-47CB-B5D8-3979A6BBF527}" type="slidenum">
              <a:rPr lang="zh-CN" altLang="en-US" smtClean="0"/>
              <a:t>‹#›</a:t>
            </a:fld>
            <a:endParaRPr lang="zh-CN" altLang="en-US"/>
          </a:p>
        </p:txBody>
      </p:sp>
      <p:pic>
        <p:nvPicPr>
          <p:cNvPr id="7" name="图片 6"/>
          <p:cNvPicPr>
            <a:picLocks noChangeAspect="1"/>
          </p:cNvPicPr>
          <p:nvPr userDrawn="1"/>
        </p:nvPicPr>
        <p:blipFill rotWithShape="1">
          <a:blip r:embed="rId2" cstate="screen"/>
          <a:srcRect r="4000"/>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bg>
      <p:bgPr>
        <a:solidFill>
          <a:schemeClr val="bg1"/>
        </a:solidFill>
        <a:effectLst/>
      </p:bgPr>
    </p:bg>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2F288E0-7875-42C4-84C8-98DBBD3BF4D2}" type="datetimeFigureOut">
              <a:rPr lang="zh-CN" altLang="en-US" smtClean="0"/>
              <a:t>2022/5/23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ED4D66C-58DE-4760-8814-F2836583BECC}"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3557E4-68AB-495B-83FB-E6BB9E55B49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D66C-58DE-4760-8814-F2836583BECC}" type="datetimeFigureOut">
              <a:rPr lang="zh-CN" altLang="en-US" smtClean="0"/>
              <a:t>2022/5/23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557E4-68AB-495B-83FB-E6BB9E55B4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267325" y="4433559"/>
            <a:ext cx="1657350" cy="521970"/>
          </a:xfrm>
          <a:prstGeom prst="rect">
            <a:avLst/>
          </a:prstGeom>
          <a:noFill/>
        </p:spPr>
        <p:txBody>
          <a:bodyPr wrap="square" rtlCol="0">
            <a:spAutoFit/>
          </a:bodyPr>
          <a:lstStyle/>
          <a:p>
            <a:pPr algn="dist"/>
            <a:r>
              <a:rPr lang="zh-CN" altLang="en-US" sz="2800" dirty="0">
                <a:solidFill>
                  <a:schemeClr val="bg1"/>
                </a:solidFill>
                <a:latin typeface="微软雅黑 Light" panose="020B0502040204020203" pitchFamily="34" charset="-122"/>
                <a:ea typeface="微软雅黑 Light" panose="020B0502040204020203" pitchFamily="34" charset="-122"/>
              </a:rPr>
              <a:t>彭彤</a:t>
            </a:r>
          </a:p>
        </p:txBody>
      </p:sp>
      <p:grpSp>
        <p:nvGrpSpPr>
          <p:cNvPr id="36" name="组合 35"/>
          <p:cNvGrpSpPr/>
          <p:nvPr/>
        </p:nvGrpSpPr>
        <p:grpSpPr>
          <a:xfrm>
            <a:off x="5238752" y="5075006"/>
            <a:ext cx="1714496" cy="180000"/>
            <a:chOff x="5084015" y="5075032"/>
            <a:chExt cx="1714496" cy="180000"/>
          </a:xfrm>
        </p:grpSpPr>
        <p:sp>
          <p:nvSpPr>
            <p:cNvPr id="26" name="椭圆 25"/>
            <p:cNvSpPr/>
            <p:nvPr/>
          </p:nvSpPr>
          <p:spPr>
            <a:xfrm>
              <a:off x="5084015" y="5075032"/>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599384" y="5075032"/>
              <a:ext cx="180000" cy="180000"/>
              <a:chOff x="5599384" y="5106579"/>
              <a:chExt cx="180000" cy="180000"/>
            </a:xfrm>
          </p:grpSpPr>
          <p:sp>
            <p:nvSpPr>
              <p:cNvPr id="27" name="椭圆 26"/>
              <p:cNvSpPr/>
              <p:nvPr/>
            </p:nvSpPr>
            <p:spPr>
              <a:xfrm>
                <a:off x="5599384" y="5106579"/>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635384" y="5142579"/>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6103142" y="5075032"/>
              <a:ext cx="180000" cy="180000"/>
            </a:xfrm>
            <a:prstGeom prst="ellipse">
              <a:avLst/>
            </a:prstGeom>
            <a:solidFill>
              <a:srgbClr val="E8D75B"/>
            </a:solid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618511" y="5075032"/>
              <a:ext cx="180000" cy="180000"/>
              <a:chOff x="5599384" y="5106579"/>
              <a:chExt cx="180000" cy="180000"/>
            </a:xfrm>
          </p:grpSpPr>
          <p:sp>
            <p:nvSpPr>
              <p:cNvPr id="34" name="椭圆 33"/>
              <p:cNvSpPr/>
              <p:nvPr/>
            </p:nvSpPr>
            <p:spPr>
              <a:xfrm>
                <a:off x="5599384" y="5106579"/>
                <a:ext cx="180000" cy="180000"/>
              </a:xfrm>
              <a:prstGeom prst="ellipse">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635384" y="5142579"/>
                <a:ext cx="108000" cy="108000"/>
              </a:xfrm>
              <a:prstGeom prst="ellipse">
                <a:avLst/>
              </a:prstGeom>
              <a:solidFill>
                <a:srgbClr val="E8D75B"/>
              </a:solid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文本框 36"/>
          <p:cNvSpPr txBox="1"/>
          <p:nvPr/>
        </p:nvSpPr>
        <p:spPr>
          <a:xfrm>
            <a:off x="3303270" y="5589270"/>
            <a:ext cx="5424170" cy="646331"/>
          </a:xfrm>
          <a:prstGeom prst="rect">
            <a:avLst/>
          </a:prstGeom>
          <a:noFill/>
        </p:spPr>
        <p:txBody>
          <a:bodyPr wrap="square" lIns="0" rIns="0" rtlCol="0">
            <a:spAutoFit/>
          </a:bodyPr>
          <a:lstStyle/>
          <a:p>
            <a:pPr algn="dist"/>
            <a:r>
              <a:rPr lang="zh-CN" altLang="en-US" dirty="0">
                <a:solidFill>
                  <a:schemeClr val="bg1"/>
                </a:solidFill>
                <a:latin typeface="微软雅黑 Light" panose="020B0502040204020203" pitchFamily="34" charset="-122"/>
                <a:ea typeface="微软雅黑 Light" panose="020B0502040204020203" pitchFamily="34" charset="-122"/>
              </a:rPr>
              <a:t>职称  ：</a:t>
            </a:r>
            <a:r>
              <a:rPr lang="zh-CN" altLang="en-US" dirty="0">
                <a:solidFill>
                  <a:schemeClr val="bg1"/>
                </a:solidFill>
                <a:latin typeface="微软雅黑 Light" panose="020B0502040204020203" pitchFamily="34" charset="-122"/>
                <a:ea typeface="微软雅黑 Light" panose="020B0502040204020203" pitchFamily="34" charset="-122"/>
                <a:sym typeface="+mn-ea"/>
              </a:rPr>
              <a:t>浙江海洋大学海洋通信实验室副主任，教授</a:t>
            </a:r>
          </a:p>
          <a:p>
            <a:pPr algn="dist"/>
            <a:r>
              <a:rPr lang="zh-CN" altLang="en-US" dirty="0">
                <a:solidFill>
                  <a:schemeClr val="bg1"/>
                </a:solidFill>
                <a:latin typeface="微软雅黑 Light" panose="020B0502040204020203" pitchFamily="34" charset="-122"/>
                <a:ea typeface="微软雅黑 Light" panose="020B0502040204020203" pitchFamily="34" charset="-122"/>
                <a:sym typeface="+mn-ea"/>
              </a:rPr>
              <a:t>研究方向：</a:t>
            </a:r>
            <a:r>
              <a:rPr dirty="0" err="1">
                <a:solidFill>
                  <a:schemeClr val="bg1"/>
                </a:solidFill>
                <a:ea typeface="微软雅黑 Light" panose="020B0502040204020203" pitchFamily="34" charset="-122"/>
                <a:sym typeface="+mn-ea"/>
              </a:rPr>
              <a:t>海洋宽带通信</a:t>
            </a:r>
            <a:r>
              <a:rPr lang="en-CN" dirty="0">
                <a:solidFill>
                  <a:schemeClr val="bg1"/>
                </a:solidFill>
                <a:ea typeface="微软雅黑 Light" panose="020B0502040204020203" pitchFamily="34" charset="-122"/>
                <a:sym typeface="+mn-ea"/>
              </a:rPr>
              <a:t>的多址接入与资源优化</a:t>
            </a:r>
            <a:r>
              <a:rPr dirty="0" err="1">
                <a:solidFill>
                  <a:schemeClr val="bg1"/>
                </a:solidFill>
                <a:ea typeface="微软雅黑 Light" panose="020B0502040204020203" pitchFamily="34" charset="-122"/>
                <a:sym typeface="+mn-ea"/>
              </a:rPr>
              <a:t>技术</a:t>
            </a:r>
            <a:endParaRPr lang="zh-CN" altLang="en-US" dirty="0">
              <a:solidFill>
                <a:schemeClr val="bg1"/>
              </a:solidFill>
              <a:ea typeface="微软雅黑 Light" panose="020B0502040204020203" pitchFamily="34" charset="-122"/>
              <a:sym typeface="+mn-ea"/>
            </a:endParaRPr>
          </a:p>
        </p:txBody>
      </p:sp>
      <p:sp>
        <p:nvSpPr>
          <p:cNvPr id="12" name="L 形 11"/>
          <p:cNvSpPr/>
          <p:nvPr/>
        </p:nvSpPr>
        <p:spPr>
          <a:xfrm>
            <a:off x="4204729" y="2514568"/>
            <a:ext cx="2626472" cy="1500185"/>
          </a:xfrm>
          <a:prstGeom prst="corner">
            <a:avLst>
              <a:gd name="adj1" fmla="val 5817"/>
              <a:gd name="adj2" fmla="val 7574"/>
            </a:avLst>
          </a:prstGeom>
          <a:solidFill>
            <a:srgbClr val="E8D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524035" y="914359"/>
            <a:ext cx="463239" cy="2843231"/>
          </a:xfrm>
          <a:custGeom>
            <a:avLst/>
            <a:gdLst/>
            <a:ahLst/>
            <a:cxnLst/>
            <a:rect l="l" t="t" r="r" b="b"/>
            <a:pathLst>
              <a:path w="290582" h="1783510">
                <a:moveTo>
                  <a:pt x="281183" y="1533325"/>
                </a:moveTo>
                <a:lnTo>
                  <a:pt x="281183" y="1745312"/>
                </a:lnTo>
                <a:cubicBezTo>
                  <a:pt x="281183" y="1754778"/>
                  <a:pt x="280986" y="1760178"/>
                  <a:pt x="280592" y="1761511"/>
                </a:cubicBezTo>
                <a:cubicBezTo>
                  <a:pt x="279802" y="1764577"/>
                  <a:pt x="277567" y="1766111"/>
                  <a:pt x="273886" y="1766111"/>
                </a:cubicBezTo>
                <a:cubicBezTo>
                  <a:pt x="269284" y="1766111"/>
                  <a:pt x="266983" y="1763177"/>
                  <a:pt x="266983" y="1757311"/>
                </a:cubicBezTo>
                <a:lnTo>
                  <a:pt x="266983" y="1755911"/>
                </a:lnTo>
                <a:lnTo>
                  <a:pt x="268183" y="1655717"/>
                </a:lnTo>
                <a:lnTo>
                  <a:pt x="206187" y="1654917"/>
                </a:lnTo>
                <a:lnTo>
                  <a:pt x="205987" y="1676716"/>
                </a:lnTo>
                <a:lnTo>
                  <a:pt x="207187" y="1746712"/>
                </a:lnTo>
                <a:lnTo>
                  <a:pt x="207387" y="1762111"/>
                </a:lnTo>
                <a:cubicBezTo>
                  <a:pt x="207387" y="1767710"/>
                  <a:pt x="206914" y="1771410"/>
                  <a:pt x="205968" y="1773210"/>
                </a:cubicBezTo>
                <a:cubicBezTo>
                  <a:pt x="205023" y="1775010"/>
                  <a:pt x="203131" y="1775910"/>
                  <a:pt x="200294" y="1775910"/>
                </a:cubicBezTo>
                <a:cubicBezTo>
                  <a:pt x="195023" y="1775910"/>
                  <a:pt x="192388" y="1771510"/>
                  <a:pt x="192388" y="1762711"/>
                </a:cubicBezTo>
                <a:lnTo>
                  <a:pt x="192869" y="1746912"/>
                </a:lnTo>
                <a:lnTo>
                  <a:pt x="193588" y="1654917"/>
                </a:lnTo>
                <a:cubicBezTo>
                  <a:pt x="187455" y="1654651"/>
                  <a:pt x="179989" y="1654517"/>
                  <a:pt x="171189" y="1654517"/>
                </a:cubicBezTo>
                <a:lnTo>
                  <a:pt x="159190" y="1654517"/>
                </a:lnTo>
                <a:lnTo>
                  <a:pt x="21198" y="1655917"/>
                </a:lnTo>
                <a:lnTo>
                  <a:pt x="21883" y="1723713"/>
                </a:lnTo>
                <a:lnTo>
                  <a:pt x="22398" y="1771710"/>
                </a:lnTo>
                <a:cubicBezTo>
                  <a:pt x="22398" y="1779576"/>
                  <a:pt x="20032" y="1783510"/>
                  <a:pt x="15299" y="1783510"/>
                </a:cubicBezTo>
                <a:cubicBezTo>
                  <a:pt x="11355" y="1783510"/>
                  <a:pt x="9120" y="1781510"/>
                  <a:pt x="8593" y="1777510"/>
                </a:cubicBezTo>
                <a:cubicBezTo>
                  <a:pt x="8462" y="1776577"/>
                  <a:pt x="8330" y="1771044"/>
                  <a:pt x="8199" y="1760911"/>
                </a:cubicBezTo>
                <a:lnTo>
                  <a:pt x="8199" y="1533725"/>
                </a:lnTo>
                <a:lnTo>
                  <a:pt x="18599" y="1533925"/>
                </a:lnTo>
                <a:lnTo>
                  <a:pt x="85395" y="1534125"/>
                </a:lnTo>
                <a:lnTo>
                  <a:pt x="156990" y="1534925"/>
                </a:lnTo>
                <a:close/>
                <a:moveTo>
                  <a:pt x="10399" y="1124001"/>
                </a:moveTo>
                <a:cubicBezTo>
                  <a:pt x="11599" y="1124001"/>
                  <a:pt x="18332" y="1125870"/>
                  <a:pt x="30598" y="1129607"/>
                </a:cubicBezTo>
                <a:lnTo>
                  <a:pt x="73195" y="1142022"/>
                </a:lnTo>
                <a:lnTo>
                  <a:pt x="146791" y="1163645"/>
                </a:lnTo>
                <a:lnTo>
                  <a:pt x="290582" y="1205896"/>
                </a:lnTo>
                <a:lnTo>
                  <a:pt x="131873" y="1315389"/>
                </a:lnTo>
                <a:lnTo>
                  <a:pt x="290582" y="1420083"/>
                </a:lnTo>
                <a:lnTo>
                  <a:pt x="141591" y="1463627"/>
                </a:lnTo>
                <a:lnTo>
                  <a:pt x="75595" y="1483404"/>
                </a:lnTo>
                <a:lnTo>
                  <a:pt x="15799" y="1501181"/>
                </a:lnTo>
                <a:lnTo>
                  <a:pt x="8199" y="1503578"/>
                </a:lnTo>
                <a:lnTo>
                  <a:pt x="8199" y="1381998"/>
                </a:lnTo>
                <a:lnTo>
                  <a:pt x="149581" y="1343734"/>
                </a:lnTo>
                <a:lnTo>
                  <a:pt x="25398" y="1261093"/>
                </a:lnTo>
                <a:lnTo>
                  <a:pt x="143438" y="1176360"/>
                </a:lnTo>
                <a:cubicBezTo>
                  <a:pt x="114633" y="1168179"/>
                  <a:pt x="79294" y="1159260"/>
                  <a:pt x="37419" y="1149602"/>
                </a:cubicBezTo>
                <a:cubicBezTo>
                  <a:pt x="21416" y="1146115"/>
                  <a:pt x="11912" y="1143606"/>
                  <a:pt x="8907" y="1142075"/>
                </a:cubicBezTo>
                <a:cubicBezTo>
                  <a:pt x="5902" y="1140544"/>
                  <a:pt x="4399" y="1137448"/>
                  <a:pt x="4399" y="1132788"/>
                </a:cubicBezTo>
                <a:cubicBezTo>
                  <a:pt x="4399" y="1126930"/>
                  <a:pt x="6399" y="1124001"/>
                  <a:pt x="10399" y="1124001"/>
                </a:cubicBezTo>
                <a:close/>
                <a:moveTo>
                  <a:pt x="281183" y="838000"/>
                </a:moveTo>
                <a:lnTo>
                  <a:pt x="281183" y="960192"/>
                </a:lnTo>
                <a:lnTo>
                  <a:pt x="177589" y="959336"/>
                </a:lnTo>
                <a:lnTo>
                  <a:pt x="68796" y="958992"/>
                </a:lnTo>
                <a:lnTo>
                  <a:pt x="13399" y="959592"/>
                </a:lnTo>
                <a:cubicBezTo>
                  <a:pt x="12866" y="966392"/>
                  <a:pt x="12599" y="972325"/>
                  <a:pt x="12599" y="977391"/>
                </a:cubicBezTo>
                <a:cubicBezTo>
                  <a:pt x="12599" y="1024188"/>
                  <a:pt x="23465" y="1055520"/>
                  <a:pt x="45197" y="1071386"/>
                </a:cubicBezTo>
                <a:cubicBezTo>
                  <a:pt x="56396" y="1079518"/>
                  <a:pt x="72295" y="1084885"/>
                  <a:pt x="92894" y="1087485"/>
                </a:cubicBezTo>
                <a:cubicBezTo>
                  <a:pt x="113493" y="1090084"/>
                  <a:pt x="150924" y="1091384"/>
                  <a:pt x="205187" y="1091384"/>
                </a:cubicBezTo>
                <a:lnTo>
                  <a:pt x="258184" y="1090869"/>
                </a:lnTo>
                <a:lnTo>
                  <a:pt x="274583" y="1090184"/>
                </a:lnTo>
                <a:cubicBezTo>
                  <a:pt x="281516" y="1090184"/>
                  <a:pt x="284982" y="1093015"/>
                  <a:pt x="284982" y="1098678"/>
                </a:cubicBezTo>
                <a:cubicBezTo>
                  <a:pt x="284982" y="1103682"/>
                  <a:pt x="281649" y="1106183"/>
                  <a:pt x="274983" y="1106183"/>
                </a:cubicBezTo>
                <a:cubicBezTo>
                  <a:pt x="271117" y="1106183"/>
                  <a:pt x="265850" y="1105983"/>
                  <a:pt x="259184" y="1105583"/>
                </a:cubicBezTo>
                <a:lnTo>
                  <a:pt x="179389" y="1103984"/>
                </a:lnTo>
                <a:cubicBezTo>
                  <a:pt x="145791" y="1103450"/>
                  <a:pt x="122959" y="1102850"/>
                  <a:pt x="110893" y="1102184"/>
                </a:cubicBezTo>
                <a:cubicBezTo>
                  <a:pt x="98827" y="1101517"/>
                  <a:pt x="87528" y="1100184"/>
                  <a:pt x="76995" y="1098184"/>
                </a:cubicBezTo>
                <a:cubicBezTo>
                  <a:pt x="55263" y="1094051"/>
                  <a:pt x="37931" y="1084518"/>
                  <a:pt x="24998" y="1069586"/>
                </a:cubicBezTo>
                <a:cubicBezTo>
                  <a:pt x="8333" y="1050520"/>
                  <a:pt x="0" y="1017856"/>
                  <a:pt x="0" y="971592"/>
                </a:cubicBezTo>
                <a:cubicBezTo>
                  <a:pt x="0" y="931061"/>
                  <a:pt x="5466" y="900463"/>
                  <a:pt x="16399" y="879797"/>
                </a:cubicBezTo>
                <a:cubicBezTo>
                  <a:pt x="24798" y="863531"/>
                  <a:pt x="38997" y="851999"/>
                  <a:pt x="58996" y="845199"/>
                </a:cubicBezTo>
                <a:cubicBezTo>
                  <a:pt x="68196" y="842133"/>
                  <a:pt x="77662" y="840333"/>
                  <a:pt x="87394" y="839800"/>
                </a:cubicBezTo>
                <a:cubicBezTo>
                  <a:pt x="97127" y="839266"/>
                  <a:pt x="126792" y="838933"/>
                  <a:pt x="176389" y="838800"/>
                </a:cubicBezTo>
                <a:close/>
                <a:moveTo>
                  <a:pt x="47797" y="580750"/>
                </a:moveTo>
                <a:cubicBezTo>
                  <a:pt x="49530" y="580750"/>
                  <a:pt x="51097" y="581450"/>
                  <a:pt x="52497" y="582850"/>
                </a:cubicBezTo>
                <a:cubicBezTo>
                  <a:pt x="53896" y="584250"/>
                  <a:pt x="54596" y="585883"/>
                  <a:pt x="54596" y="587750"/>
                </a:cubicBezTo>
                <a:cubicBezTo>
                  <a:pt x="54596" y="590150"/>
                  <a:pt x="52797" y="592950"/>
                  <a:pt x="49197" y="596149"/>
                </a:cubicBezTo>
                <a:cubicBezTo>
                  <a:pt x="38264" y="606149"/>
                  <a:pt x="29498" y="618381"/>
                  <a:pt x="22898" y="632847"/>
                </a:cubicBezTo>
                <a:cubicBezTo>
                  <a:pt x="16299" y="647313"/>
                  <a:pt x="12999" y="661612"/>
                  <a:pt x="12999" y="675745"/>
                </a:cubicBezTo>
                <a:cubicBezTo>
                  <a:pt x="12999" y="691344"/>
                  <a:pt x="17733" y="699143"/>
                  <a:pt x="27201" y="699143"/>
                </a:cubicBezTo>
                <a:cubicBezTo>
                  <a:pt x="33203" y="699143"/>
                  <a:pt x="39971" y="696412"/>
                  <a:pt x="47506" y="690950"/>
                </a:cubicBezTo>
                <a:cubicBezTo>
                  <a:pt x="55041" y="685488"/>
                  <a:pt x="69940" y="672423"/>
                  <a:pt x="92203" y="651755"/>
                </a:cubicBezTo>
                <a:cubicBezTo>
                  <a:pt x="120331" y="625753"/>
                  <a:pt x="141193" y="608417"/>
                  <a:pt x="154790" y="599749"/>
                </a:cubicBezTo>
                <a:cubicBezTo>
                  <a:pt x="172789" y="588283"/>
                  <a:pt x="189921" y="582550"/>
                  <a:pt x="206187" y="582550"/>
                </a:cubicBezTo>
                <a:cubicBezTo>
                  <a:pt x="230719" y="582550"/>
                  <a:pt x="250784" y="593483"/>
                  <a:pt x="266383" y="615348"/>
                </a:cubicBezTo>
                <a:cubicBezTo>
                  <a:pt x="281716" y="636814"/>
                  <a:pt x="289382" y="663279"/>
                  <a:pt x="289382" y="694743"/>
                </a:cubicBezTo>
                <a:cubicBezTo>
                  <a:pt x="289382" y="716742"/>
                  <a:pt x="284916" y="736941"/>
                  <a:pt x="275983" y="755340"/>
                </a:cubicBezTo>
                <a:cubicBezTo>
                  <a:pt x="272516" y="762273"/>
                  <a:pt x="268517" y="768239"/>
                  <a:pt x="263984" y="773239"/>
                </a:cubicBezTo>
                <a:cubicBezTo>
                  <a:pt x="259451" y="778238"/>
                  <a:pt x="255651" y="780738"/>
                  <a:pt x="252584" y="780738"/>
                </a:cubicBezTo>
                <a:cubicBezTo>
                  <a:pt x="251118" y="780738"/>
                  <a:pt x="249751" y="780038"/>
                  <a:pt x="248485" y="778638"/>
                </a:cubicBezTo>
                <a:cubicBezTo>
                  <a:pt x="247218" y="777238"/>
                  <a:pt x="246585" y="775805"/>
                  <a:pt x="246585" y="774339"/>
                </a:cubicBezTo>
                <a:cubicBezTo>
                  <a:pt x="246585" y="772072"/>
                  <a:pt x="248651" y="768739"/>
                  <a:pt x="252784" y="764339"/>
                </a:cubicBezTo>
                <a:cubicBezTo>
                  <a:pt x="259584" y="757140"/>
                  <a:pt x="265217" y="747674"/>
                  <a:pt x="269683" y="735941"/>
                </a:cubicBezTo>
                <a:cubicBezTo>
                  <a:pt x="274150" y="724208"/>
                  <a:pt x="276383" y="712942"/>
                  <a:pt x="276383" y="702143"/>
                </a:cubicBezTo>
                <a:cubicBezTo>
                  <a:pt x="276383" y="695477"/>
                  <a:pt x="274949" y="690044"/>
                  <a:pt x="272082" y="685844"/>
                </a:cubicBezTo>
                <a:cubicBezTo>
                  <a:pt x="269214" y="681644"/>
                  <a:pt x="265513" y="679544"/>
                  <a:pt x="260978" y="679544"/>
                </a:cubicBezTo>
                <a:cubicBezTo>
                  <a:pt x="255509" y="679544"/>
                  <a:pt x="248840" y="682140"/>
                  <a:pt x="240969" y="687331"/>
                </a:cubicBezTo>
                <a:cubicBezTo>
                  <a:pt x="233099" y="692523"/>
                  <a:pt x="222633" y="701320"/>
                  <a:pt x="209571" y="713723"/>
                </a:cubicBezTo>
                <a:cubicBezTo>
                  <a:pt x="167851" y="752934"/>
                  <a:pt x="139725" y="776938"/>
                  <a:pt x="125192" y="785738"/>
                </a:cubicBezTo>
                <a:cubicBezTo>
                  <a:pt x="109860" y="794937"/>
                  <a:pt x="95061" y="799537"/>
                  <a:pt x="80795" y="799537"/>
                </a:cubicBezTo>
                <a:cubicBezTo>
                  <a:pt x="68662" y="799537"/>
                  <a:pt x="57196" y="796270"/>
                  <a:pt x="46397" y="789738"/>
                </a:cubicBezTo>
                <a:cubicBezTo>
                  <a:pt x="35598" y="783205"/>
                  <a:pt x="26731" y="774139"/>
                  <a:pt x="19799" y="762539"/>
                </a:cubicBezTo>
                <a:cubicBezTo>
                  <a:pt x="6599" y="740407"/>
                  <a:pt x="0" y="713409"/>
                  <a:pt x="0" y="681544"/>
                </a:cubicBezTo>
                <a:cubicBezTo>
                  <a:pt x="0" y="652213"/>
                  <a:pt x="7599" y="626414"/>
                  <a:pt x="22798" y="604149"/>
                </a:cubicBezTo>
                <a:cubicBezTo>
                  <a:pt x="33464" y="588550"/>
                  <a:pt x="41797" y="580750"/>
                  <a:pt x="47797" y="580750"/>
                </a:cubicBezTo>
                <a:close/>
                <a:moveTo>
                  <a:pt x="281183" y="314125"/>
                </a:moveTo>
                <a:lnTo>
                  <a:pt x="281183" y="526112"/>
                </a:lnTo>
                <a:cubicBezTo>
                  <a:pt x="281183" y="535578"/>
                  <a:pt x="280986" y="540978"/>
                  <a:pt x="280592" y="542311"/>
                </a:cubicBezTo>
                <a:cubicBezTo>
                  <a:pt x="279802" y="545377"/>
                  <a:pt x="277567" y="546911"/>
                  <a:pt x="273886" y="546911"/>
                </a:cubicBezTo>
                <a:cubicBezTo>
                  <a:pt x="269284" y="546911"/>
                  <a:pt x="266983" y="543977"/>
                  <a:pt x="266983" y="538111"/>
                </a:cubicBezTo>
                <a:lnTo>
                  <a:pt x="266983" y="536711"/>
                </a:lnTo>
                <a:lnTo>
                  <a:pt x="268183" y="436517"/>
                </a:lnTo>
                <a:lnTo>
                  <a:pt x="206187" y="435717"/>
                </a:lnTo>
                <a:lnTo>
                  <a:pt x="205987" y="457516"/>
                </a:lnTo>
                <a:lnTo>
                  <a:pt x="207187" y="527512"/>
                </a:lnTo>
                <a:lnTo>
                  <a:pt x="207387" y="542911"/>
                </a:lnTo>
                <a:cubicBezTo>
                  <a:pt x="207387" y="548510"/>
                  <a:pt x="206914" y="552210"/>
                  <a:pt x="205968" y="554010"/>
                </a:cubicBezTo>
                <a:cubicBezTo>
                  <a:pt x="205023" y="555810"/>
                  <a:pt x="203131" y="556710"/>
                  <a:pt x="200294" y="556710"/>
                </a:cubicBezTo>
                <a:cubicBezTo>
                  <a:pt x="195023" y="556710"/>
                  <a:pt x="192388" y="552310"/>
                  <a:pt x="192388" y="543511"/>
                </a:cubicBezTo>
                <a:lnTo>
                  <a:pt x="192869" y="527712"/>
                </a:lnTo>
                <a:lnTo>
                  <a:pt x="193588" y="435717"/>
                </a:lnTo>
                <a:cubicBezTo>
                  <a:pt x="187455" y="435451"/>
                  <a:pt x="179989" y="435317"/>
                  <a:pt x="171189" y="435317"/>
                </a:cubicBezTo>
                <a:lnTo>
                  <a:pt x="159190" y="435317"/>
                </a:lnTo>
                <a:lnTo>
                  <a:pt x="21198" y="436717"/>
                </a:lnTo>
                <a:lnTo>
                  <a:pt x="21883" y="504513"/>
                </a:lnTo>
                <a:lnTo>
                  <a:pt x="22398" y="552510"/>
                </a:lnTo>
                <a:cubicBezTo>
                  <a:pt x="22398" y="560376"/>
                  <a:pt x="20032" y="564309"/>
                  <a:pt x="15299" y="564309"/>
                </a:cubicBezTo>
                <a:cubicBezTo>
                  <a:pt x="11355" y="564309"/>
                  <a:pt x="9120" y="562310"/>
                  <a:pt x="8593" y="558310"/>
                </a:cubicBezTo>
                <a:cubicBezTo>
                  <a:pt x="8462" y="557377"/>
                  <a:pt x="8330" y="551844"/>
                  <a:pt x="8199" y="541711"/>
                </a:cubicBezTo>
                <a:lnTo>
                  <a:pt x="8199" y="314525"/>
                </a:lnTo>
                <a:lnTo>
                  <a:pt x="18599" y="314725"/>
                </a:lnTo>
                <a:lnTo>
                  <a:pt x="85395" y="314925"/>
                </a:lnTo>
                <a:lnTo>
                  <a:pt x="156990" y="315725"/>
                </a:lnTo>
                <a:close/>
                <a:moveTo>
                  <a:pt x="96994" y="121392"/>
                </a:moveTo>
                <a:lnTo>
                  <a:pt x="87594" y="121592"/>
                </a:lnTo>
                <a:cubicBezTo>
                  <a:pt x="79776" y="129744"/>
                  <a:pt x="72510" y="138398"/>
                  <a:pt x="65796" y="147553"/>
                </a:cubicBezTo>
                <a:lnTo>
                  <a:pt x="65596" y="157140"/>
                </a:lnTo>
                <a:cubicBezTo>
                  <a:pt x="65596" y="184566"/>
                  <a:pt x="73262" y="207732"/>
                  <a:pt x="88594" y="226639"/>
                </a:cubicBezTo>
                <a:cubicBezTo>
                  <a:pt x="98194" y="238620"/>
                  <a:pt x="110193" y="247805"/>
                  <a:pt x="124592" y="254197"/>
                </a:cubicBezTo>
                <a:cubicBezTo>
                  <a:pt x="137791" y="260188"/>
                  <a:pt x="151257" y="263184"/>
                  <a:pt x="164990" y="263184"/>
                </a:cubicBezTo>
                <a:cubicBezTo>
                  <a:pt x="188322" y="263184"/>
                  <a:pt x="209187" y="255595"/>
                  <a:pt x="227586" y="240416"/>
                </a:cubicBezTo>
                <a:cubicBezTo>
                  <a:pt x="241852" y="228834"/>
                  <a:pt x="251918" y="214322"/>
                  <a:pt x="257784" y="196881"/>
                </a:cubicBezTo>
                <a:cubicBezTo>
                  <a:pt x="263650" y="179441"/>
                  <a:pt x="266783" y="154878"/>
                  <a:pt x="267183" y="123192"/>
                </a:cubicBezTo>
                <a:lnTo>
                  <a:pt x="133192" y="121392"/>
                </a:lnTo>
                <a:close/>
                <a:moveTo>
                  <a:pt x="8199" y="0"/>
                </a:moveTo>
                <a:lnTo>
                  <a:pt x="17199" y="0"/>
                </a:lnTo>
                <a:lnTo>
                  <a:pt x="82395" y="400"/>
                </a:lnTo>
                <a:lnTo>
                  <a:pt x="160390" y="1000"/>
                </a:lnTo>
                <a:lnTo>
                  <a:pt x="281183" y="600"/>
                </a:lnTo>
                <a:lnTo>
                  <a:pt x="281183" y="80935"/>
                </a:lnTo>
                <a:cubicBezTo>
                  <a:pt x="281183" y="116908"/>
                  <a:pt x="280183" y="144087"/>
                  <a:pt x="278183" y="162473"/>
                </a:cubicBezTo>
                <a:cubicBezTo>
                  <a:pt x="276183" y="180858"/>
                  <a:pt x="272450" y="196513"/>
                  <a:pt x="266983" y="209437"/>
                </a:cubicBezTo>
                <a:cubicBezTo>
                  <a:pt x="258184" y="230486"/>
                  <a:pt x="243718" y="247139"/>
                  <a:pt x="223586" y="259396"/>
                </a:cubicBezTo>
                <a:cubicBezTo>
                  <a:pt x="204921" y="270721"/>
                  <a:pt x="185322" y="276383"/>
                  <a:pt x="164790" y="276383"/>
                </a:cubicBezTo>
                <a:cubicBezTo>
                  <a:pt x="142924" y="276383"/>
                  <a:pt x="122326" y="270058"/>
                  <a:pt x="102993" y="257409"/>
                </a:cubicBezTo>
                <a:cubicBezTo>
                  <a:pt x="71929" y="237035"/>
                  <a:pt x="55396" y="206741"/>
                  <a:pt x="53396" y="166527"/>
                </a:cubicBezTo>
                <a:cubicBezTo>
                  <a:pt x="44632" y="179330"/>
                  <a:pt x="37144" y="193151"/>
                  <a:pt x="30931" y="207989"/>
                </a:cubicBezTo>
                <a:cubicBezTo>
                  <a:pt x="24717" y="222826"/>
                  <a:pt x="19874" y="238762"/>
                  <a:pt x="16399" y="255797"/>
                </a:cubicBezTo>
                <a:cubicBezTo>
                  <a:pt x="15599" y="259921"/>
                  <a:pt x="13599" y="261984"/>
                  <a:pt x="10399" y="261984"/>
                </a:cubicBezTo>
                <a:cubicBezTo>
                  <a:pt x="5999" y="261984"/>
                  <a:pt x="3800" y="258921"/>
                  <a:pt x="3800" y="252797"/>
                </a:cubicBezTo>
                <a:cubicBezTo>
                  <a:pt x="3800" y="238818"/>
                  <a:pt x="9932" y="219181"/>
                  <a:pt x="22198" y="193885"/>
                </a:cubicBezTo>
                <a:cubicBezTo>
                  <a:pt x="32464" y="172849"/>
                  <a:pt x="48330" y="148751"/>
                  <a:pt x="69795" y="121592"/>
                </a:cubicBezTo>
                <a:lnTo>
                  <a:pt x="61596" y="121592"/>
                </a:lnTo>
                <a:lnTo>
                  <a:pt x="27598" y="121792"/>
                </a:lnTo>
                <a:lnTo>
                  <a:pt x="8199" y="121792"/>
                </a:lnTo>
                <a:close/>
              </a:path>
            </a:pathLst>
          </a:custGeom>
          <a:solidFill>
            <a:srgbClr val="E8D75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200">
              <a:solidFill>
                <a:srgbClr val="E8D75B"/>
              </a:solidFill>
              <a:latin typeface="Broadway" panose="04040905080B02020502" pitchFamily="82" charset="0"/>
              <a:ea typeface="锐字锐线梦想黑简1.0" panose="02010604000000000000" pitchFamily="2" charset="-122"/>
            </a:endParaRPr>
          </a:p>
        </p:txBody>
      </p:sp>
      <p:cxnSp>
        <p:nvCxnSpPr>
          <p:cNvPr id="41" name="直接连接符 40"/>
          <p:cNvCxnSpPr/>
          <p:nvPr/>
        </p:nvCxnSpPr>
        <p:spPr>
          <a:xfrm>
            <a:off x="6135832" y="942936"/>
            <a:ext cx="1328788" cy="0"/>
          </a:xfrm>
          <a:prstGeom prst="line">
            <a:avLst/>
          </a:prstGeom>
          <a:ln w="76200">
            <a:solidFill>
              <a:srgbClr val="E8D75B"/>
            </a:solidFill>
          </a:ln>
        </p:spPr>
        <p:style>
          <a:lnRef idx="1">
            <a:schemeClr val="accent1"/>
          </a:lnRef>
          <a:fillRef idx="0">
            <a:schemeClr val="accent1"/>
          </a:fillRef>
          <a:effectRef idx="0">
            <a:schemeClr val="accent1"/>
          </a:effectRef>
          <a:fontRef idx="minor">
            <a:schemeClr val="tx1"/>
          </a:fontRef>
        </p:style>
      </p:cxnSp>
      <p:pic>
        <p:nvPicPr>
          <p:cNvPr id="45" name="图片 44"/>
          <p:cNvPicPr>
            <a:picLocks noChangeAspect="1"/>
          </p:cNvPicPr>
          <p:nvPr/>
        </p:nvPicPr>
        <p:blipFill rotWithShape="1">
          <a:blip r:embed="rId2"/>
          <a:srcRect l="1" r="57369"/>
          <a:stretch>
            <a:fillRect/>
          </a:stretch>
        </p:blipFill>
        <p:spPr>
          <a:xfrm rot="10800000">
            <a:off x="4204727" y="914358"/>
            <a:ext cx="282343" cy="582821"/>
          </a:xfrm>
          <a:prstGeom prst="rect">
            <a:avLst/>
          </a:prstGeom>
        </p:spPr>
      </p:pic>
      <p:sp>
        <p:nvSpPr>
          <p:cNvPr id="4" name="文本框 3"/>
          <p:cNvSpPr txBox="1"/>
          <p:nvPr/>
        </p:nvSpPr>
        <p:spPr>
          <a:xfrm>
            <a:off x="4716145" y="1095375"/>
            <a:ext cx="2598420" cy="2799715"/>
          </a:xfrm>
          <a:prstGeom prst="rect">
            <a:avLst/>
          </a:prstGeom>
          <a:noFill/>
        </p:spPr>
        <p:txBody>
          <a:bodyPr wrap="square" rtlCol="0">
            <a:spAutoFit/>
          </a:bodyPr>
          <a:lstStyle/>
          <a:p>
            <a:r>
              <a:rPr lang="zh-CN" altLang="en-US" sz="8800" b="1">
                <a:solidFill>
                  <a:schemeClr val="bg1"/>
                </a:solidFill>
              </a:rPr>
              <a:t>个人</a:t>
            </a:r>
          </a:p>
          <a:p>
            <a:r>
              <a:rPr lang="zh-CN" altLang="en-US" sz="8800" b="1">
                <a:solidFill>
                  <a:schemeClr val="bg1"/>
                </a:solidFill>
              </a:rPr>
              <a:t>介绍</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5" name="文本框 4"/>
          <p:cNvSpPr txBox="1"/>
          <p:nvPr/>
        </p:nvSpPr>
        <p:spPr>
          <a:xfrm>
            <a:off x="2822361" y="538673"/>
            <a:ext cx="6547275" cy="645160"/>
          </a:xfrm>
          <a:prstGeom prst="rect">
            <a:avLst/>
          </a:prstGeom>
          <a:noFill/>
        </p:spPr>
        <p:txBody>
          <a:bodyPr wrap="square" rtlCol="0">
            <a:spAutoFit/>
          </a:bodyPr>
          <a:lstStyle/>
          <a:p>
            <a:pPr algn="ctr"/>
            <a:r>
              <a:rPr lang="zh-CN" altLang="en-US" sz="3600" b="1" dirty="0">
                <a:solidFill>
                  <a:srgbClr val="FFFF00"/>
                </a:solidFill>
                <a:latin typeface="微软雅黑 Light" panose="020B0502040204020203" pitchFamily="34" charset="-122"/>
                <a:ea typeface="微软雅黑 Light" panose="020B0502040204020203" pitchFamily="34" charset="-122"/>
              </a:rPr>
              <a:t>学术兼职情况</a:t>
            </a:r>
          </a:p>
        </p:txBody>
      </p:sp>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4518170" y="1376452"/>
            <a:ext cx="2601097" cy="39878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sz="2000" b="1" spc="-20" dirty="0">
                <a:solidFill>
                  <a:schemeClr val="bg1"/>
                </a:solidFill>
                <a:latin typeface="宋体" panose="02010600030101010101" pitchFamily="2" charset="-122"/>
                <a:cs typeface="宋体" panose="02010600030101010101" pitchFamily="2" charset="-122"/>
                <a:sym typeface="+mn-ea"/>
              </a:rPr>
              <a:t>国际学术</a:t>
            </a:r>
            <a:r>
              <a:rPr sz="2000" b="1" spc="-10" dirty="0">
                <a:solidFill>
                  <a:schemeClr val="bg1"/>
                </a:solidFill>
                <a:latin typeface="宋体" panose="02010600030101010101" pitchFamily="2" charset="-122"/>
                <a:cs typeface="宋体" panose="02010600030101010101" pitchFamily="2" charset="-122"/>
                <a:sym typeface="+mn-ea"/>
              </a:rPr>
              <a:t>组</a:t>
            </a:r>
            <a:r>
              <a:rPr sz="2000" b="1" spc="-25" dirty="0">
                <a:solidFill>
                  <a:schemeClr val="bg1"/>
                </a:solidFill>
                <a:latin typeface="宋体" panose="02010600030101010101" pitchFamily="2" charset="-122"/>
                <a:cs typeface="宋体" panose="02010600030101010101" pitchFamily="2" charset="-122"/>
                <a:sym typeface="+mn-ea"/>
              </a:rPr>
              <a:t>织</a:t>
            </a:r>
            <a:r>
              <a:rPr sz="2000" b="1" spc="-20" dirty="0">
                <a:solidFill>
                  <a:schemeClr val="bg1"/>
                </a:solidFill>
                <a:latin typeface="宋体" panose="02010600030101010101" pitchFamily="2" charset="-122"/>
                <a:cs typeface="宋体" panose="02010600030101010101" pitchFamily="2" charset="-122"/>
                <a:sym typeface="+mn-ea"/>
              </a:rPr>
              <a:t>兼</a:t>
            </a:r>
            <a:r>
              <a:rPr sz="2000" b="1" spc="-15" dirty="0">
                <a:solidFill>
                  <a:schemeClr val="bg1"/>
                </a:solidFill>
                <a:latin typeface="宋体" panose="02010600030101010101" pitchFamily="2" charset="-122"/>
                <a:cs typeface="宋体" panose="02010600030101010101" pitchFamily="2" charset="-122"/>
                <a:sym typeface="+mn-ea"/>
              </a:rPr>
              <a:t>职</a:t>
            </a:r>
            <a:endParaRPr kumimoji="0" lang="zh-CN" altLang="en-US" sz="2000" b="1" i="0" u="none" strike="noStrike" kern="1200" cap="none" spc="-15" normalizeH="0" baseline="0" noProof="0" dirty="0">
              <a:ln>
                <a:noFill/>
              </a:ln>
              <a:solidFill>
                <a:schemeClr val="bg1"/>
              </a:solidFill>
              <a:effectLst/>
              <a:uLnTx/>
              <a:uFillTx/>
              <a:latin typeface="宋体" panose="02010600030101010101" pitchFamily="2" charset="-122"/>
              <a:ea typeface="微软雅黑 Light" panose="020B0502040204020203" pitchFamily="34" charset="-122"/>
              <a:cs typeface="宋体" panose="02010600030101010101" pitchFamily="2" charset="-122"/>
              <a:sym typeface="+mn-ea"/>
            </a:endParaRPr>
          </a:p>
        </p:txBody>
      </p:sp>
      <p:sp>
        <p:nvSpPr>
          <p:cNvPr id="4" name="矩形: 圆角 3"/>
          <p:cNvSpPr/>
          <p:nvPr/>
        </p:nvSpPr>
        <p:spPr>
          <a:xfrm>
            <a:off x="2974868" y="512199"/>
            <a:ext cx="6242263" cy="684000"/>
          </a:xfrm>
          <a:prstGeom prst="roundRect">
            <a:avLst>
              <a:gd name="adj" fmla="val 29112"/>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p:cNvSpPr txBox="1"/>
          <p:nvPr/>
        </p:nvSpPr>
        <p:spPr>
          <a:xfrm>
            <a:off x="654324" y="1966898"/>
            <a:ext cx="10883348" cy="2741776"/>
          </a:xfrm>
          <a:prstGeom prst="rect">
            <a:avLst/>
          </a:prstGeom>
          <a:noFill/>
        </p:spPr>
        <p:txBody>
          <a:bodyPr wrap="square" rtlCol="0">
            <a:spAutoFit/>
          </a:bodyPr>
          <a:lstStyle/>
          <a:p>
            <a:pPr marL="298450" indent="-285750">
              <a:spcBef>
                <a:spcPts val="85"/>
              </a:spcBef>
              <a:buFont typeface="Wingdings" panose="05000000000000000000" pitchFamily="2" charset="2"/>
              <a:buChar char="Ø"/>
            </a:pPr>
            <a:r>
              <a:rPr lang="en-US" altLang="zh-CN"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2022</a:t>
            </a:r>
            <a:r>
              <a:rPr lang="zh-CN" altLang="en-US"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年，第三届</a:t>
            </a:r>
            <a:r>
              <a:rPr lang="en-US" altLang="zh-CN"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IEEE</a:t>
            </a:r>
            <a:r>
              <a:rPr lang="zh-CN" altLang="en-US"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地质、测绘、遥感国际学术会议 海洋宽带通信分会场主持人</a:t>
            </a:r>
            <a:endParaRPr lang="en-US" altLang="zh-CN"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endParaRPr>
          </a:p>
          <a:p>
            <a:pPr marL="298450" indent="-285750">
              <a:lnSpc>
                <a:spcPct val="100000"/>
              </a:lnSpc>
              <a:spcBef>
                <a:spcPts val="85"/>
              </a:spcBef>
              <a:buFont typeface="Wingdings" panose="05000000000000000000" pitchFamily="2" charset="2"/>
              <a:buChar char="Ø"/>
            </a:pPr>
            <a:r>
              <a:rPr lang="zh-CN" altLang="en-US"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中国通信协会高级会员</a:t>
            </a:r>
            <a:endParaRPr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endParaRPr>
          </a:p>
          <a:p>
            <a:pPr marL="298450" indent="-285750">
              <a:lnSpc>
                <a:spcPct val="100000"/>
              </a:lnSpc>
              <a:spcBef>
                <a:spcPts val="85"/>
              </a:spcBef>
              <a:buFont typeface="Wingdings" panose="05000000000000000000" pitchFamily="2" charset="2"/>
              <a:buChar char="Ø"/>
            </a:pPr>
            <a:r>
              <a:rPr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IEEE</a:t>
            </a:r>
            <a:r>
              <a:rPr sz="2400" spc="-1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Transactions</a:t>
            </a:r>
            <a:r>
              <a:rPr sz="2400" spc="-1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on</a:t>
            </a:r>
            <a:r>
              <a:rPr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Vehicular</a:t>
            </a:r>
            <a:r>
              <a:rPr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Technology </a:t>
            </a:r>
            <a:r>
              <a:rPr sz="2400" spc="-15" dirty="0" err="1">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rPr>
              <a:t>杂志评审</a:t>
            </a:r>
            <a:endParaRPr lang="en-US"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endParaRPr>
          </a:p>
          <a:p>
            <a:pPr marL="298450" indent="-285750">
              <a:lnSpc>
                <a:spcPct val="100000"/>
              </a:lnSpc>
              <a:spcBef>
                <a:spcPts val="85"/>
              </a:spcBef>
              <a:buFont typeface="Wingdings" panose="05000000000000000000" pitchFamily="2" charset="2"/>
              <a:buChar char="Ø"/>
            </a:pPr>
            <a:r>
              <a:rPr lang="en-US"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rPr>
              <a:t>IEEE </a:t>
            </a:r>
            <a:r>
              <a:rPr lang="en-US"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Transactions</a:t>
            </a:r>
            <a:r>
              <a:rPr lang="en-US" sz="2400" spc="-1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lang="en-US"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on</a:t>
            </a:r>
            <a:r>
              <a:rPr lang="en-US" sz="2400" spc="-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lang="en-US"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rPr>
              <a:t>Communications </a:t>
            </a:r>
            <a:r>
              <a:rPr lang="zh-CN" altLang="en-US"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rPr>
              <a:t>杂志评审</a:t>
            </a:r>
            <a:endParaRPr lang="en-US" altLang="zh-CN"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endParaRPr>
          </a:p>
          <a:p>
            <a:pPr marL="298450" indent="-285750">
              <a:spcBef>
                <a:spcPts val="85"/>
              </a:spcBef>
              <a:buFont typeface="Wingdings" panose="05000000000000000000" pitchFamily="2" charset="2"/>
              <a:buChar char="Ø"/>
            </a:pPr>
            <a:r>
              <a:rPr lang="en-US" altLang="zh-CN"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IEEE</a:t>
            </a:r>
            <a:r>
              <a:rPr lang="en-US" altLang="zh-CN" sz="2400" spc="-1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Wireless</a:t>
            </a:r>
            <a:r>
              <a:rPr lang="zh-CN" altLang="en-US" sz="2400" spc="-1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lang="en-US" altLang="zh-CN"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Communications Letters</a:t>
            </a:r>
            <a:r>
              <a:rPr lang="zh-CN" altLang="en-US"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rPr>
              <a:t>杂志评审</a:t>
            </a:r>
            <a:endParaRPr lang="en-US" altLang="zh-CN" sz="2400" spc="-15" dirty="0">
              <a:solidFill>
                <a:schemeClr val="bg1"/>
              </a:solidFill>
              <a:latin typeface="Times New Roman" panose="02020603050405020304" pitchFamily="18" charset="0"/>
              <a:ea typeface="宋体" panose="02010600030101010101" pitchFamily="2" charset="-122"/>
              <a:cs typeface="宋体" panose="02010600030101010101" pitchFamily="2" charset="-122"/>
              <a:sym typeface="+mn-ea"/>
            </a:endParaRPr>
          </a:p>
          <a:p>
            <a:pPr marL="298450" indent="-285750">
              <a:lnSpc>
                <a:spcPct val="100000"/>
              </a:lnSpc>
              <a:spcBef>
                <a:spcPts val="85"/>
              </a:spcBef>
              <a:buFont typeface="Wingdings" panose="05000000000000000000" pitchFamily="2" charset="2"/>
              <a:buChar char="Ø"/>
            </a:pPr>
            <a:r>
              <a:rPr lang="en-US" altLang="zh-CN"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IEEE</a:t>
            </a:r>
            <a:r>
              <a:rPr lang="en-US" altLang="zh-CN" sz="2400" spc="-15"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lang="en-US" altLang="zh-CN" sz="2400" spc="-1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Communications Letters</a:t>
            </a:r>
            <a:r>
              <a:rPr lang="en-US" altLang="zh-CN" sz="2400" spc="-2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  </a:t>
            </a:r>
            <a:r>
              <a:rPr lang="zh-CN" altLang="en-US" sz="2400" spc="-20" dirty="0">
                <a:solidFill>
                  <a:schemeClr val="bg1"/>
                </a:solidFill>
                <a:latin typeface="Times New Roman" panose="02020603050405020304" pitchFamily="18" charset="0"/>
                <a:ea typeface="宋体" panose="02010600030101010101" pitchFamily="2" charset="-122"/>
                <a:cs typeface="Times New Roman" panose="02020603050405020304"/>
                <a:sym typeface="+mn-ea"/>
              </a:rPr>
              <a:t>杂志评审</a:t>
            </a:r>
            <a:endParaRPr lang="en-US" altLang="zh-CN" sz="2400" spc="-20" dirty="0">
              <a:solidFill>
                <a:schemeClr val="bg1"/>
              </a:solidFill>
              <a:latin typeface="Times New Roman" panose="02020603050405020304" pitchFamily="18" charset="0"/>
              <a:ea typeface="宋体" panose="02010600030101010101" pitchFamily="2" charset="-122"/>
              <a:cs typeface="Times New Roman" panose="02020603050405020304"/>
              <a:sym typeface="+mn-ea"/>
            </a:endParaRPr>
          </a:p>
        </p:txBody>
      </p:sp>
      <p:cxnSp>
        <p:nvCxnSpPr>
          <p:cNvPr id="7" name="直接连接符 6"/>
          <p:cNvCxnSpPr/>
          <p:nvPr/>
        </p:nvCxnSpPr>
        <p:spPr>
          <a:xfrm flipV="1">
            <a:off x="4417273" y="1795006"/>
            <a:ext cx="2802890" cy="20320"/>
          </a:xfrm>
          <a:prstGeom prst="line">
            <a:avLst/>
          </a:prstGeom>
          <a:ln w="38100">
            <a:solidFill>
              <a:srgbClr val="E8D75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 name="组合 3"/>
          <p:cNvGrpSpPr/>
          <p:nvPr/>
        </p:nvGrpSpPr>
        <p:grpSpPr>
          <a:xfrm>
            <a:off x="3442335" y="2353310"/>
            <a:ext cx="5308600" cy="2152650"/>
            <a:chOff x="2682875" y="1569017"/>
            <a:chExt cx="3767138" cy="1482725"/>
          </a:xfrm>
        </p:grpSpPr>
        <p:sp>
          <p:nvSpPr>
            <p:cNvPr id="5" name="TextBox 2"/>
            <p:cNvSpPr txBox="1">
              <a:spLocks noChangeArrowheads="1"/>
            </p:cNvSpPr>
            <p:nvPr/>
          </p:nvSpPr>
          <p:spPr bwMode="auto">
            <a:xfrm>
              <a:off x="2682875" y="1808435"/>
              <a:ext cx="3401042" cy="91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a:r>
                <a:rPr lang="en-US" altLang="zh-CN" sz="8000" b="1" dirty="0">
                  <a:solidFill>
                    <a:schemeClr val="bg1"/>
                  </a:solidFill>
                  <a:latin typeface="微软雅黑" panose="020B0503020204020204" pitchFamily="34" charset="-122"/>
                  <a:ea typeface="微软雅黑" panose="020B0503020204020204" pitchFamily="34" charset="-122"/>
                </a:rPr>
                <a:t>THANKS</a:t>
              </a:r>
            </a:p>
          </p:txBody>
        </p:sp>
        <p:sp>
          <p:nvSpPr>
            <p:cNvPr id="6" name="空心弧 5"/>
            <p:cNvSpPr/>
            <p:nvPr/>
          </p:nvSpPr>
          <p:spPr bwMode="auto">
            <a:xfrm rot="7086271">
              <a:off x="4967288" y="1569017"/>
              <a:ext cx="1482725" cy="1482725"/>
            </a:xfrm>
            <a:prstGeom prst="blockArc">
              <a:avLst>
                <a:gd name="adj1" fmla="val 5502533"/>
                <a:gd name="adj2" fmla="val 1980318"/>
                <a:gd name="adj3" fmla="val 1053"/>
              </a:avLst>
            </a:prstGeom>
            <a:solidFill>
              <a:schemeClr val="bg1"/>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 name="TextBox 8"/>
            <p:cNvSpPr txBox="1">
              <a:spLocks noChangeArrowheads="1"/>
            </p:cNvSpPr>
            <p:nvPr/>
          </p:nvSpPr>
          <p:spPr bwMode="auto">
            <a:xfrm>
              <a:off x="2830513" y="2653279"/>
              <a:ext cx="2192337" cy="2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dist" defTabSz="914400">
                <a:defRPr/>
              </a:pPr>
              <a:r>
                <a:rPr lang="zh-CN" altLang="en-US" sz="1800" dirty="0">
                  <a:solidFill>
                    <a:schemeClr val="bg1"/>
                  </a:solidFill>
                  <a:latin typeface="微软雅黑" panose="020B0503020204020204" pitchFamily="34" charset="-122"/>
                  <a:ea typeface="微软雅黑" panose="020B0503020204020204" pitchFamily="34" charset="-122"/>
                </a:rPr>
                <a:t>谢谢关注</a:t>
              </a:r>
            </a:p>
          </p:txBody>
        </p:sp>
      </p:grpSp>
    </p:spTree>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571498" y="471485"/>
            <a:ext cx="1900239" cy="400110"/>
          </a:xfrm>
          <a:prstGeom prst="rect">
            <a:avLst/>
          </a:prstGeom>
          <a:noFill/>
        </p:spPr>
        <p:txBody>
          <a:bodyPr wrap="square" lIns="0" rtlCol="0">
            <a:spAutoFit/>
          </a:bodyPr>
          <a:lstStyle/>
          <a:p>
            <a:pPr marL="342900" indent="-342900" algn="dist">
              <a:buFont typeface="Arial" panose="020B0604020202020204" pitchFamily="34" charset="0"/>
              <a:buChar char="•"/>
            </a:pPr>
            <a:r>
              <a:rPr lang="zh-CN" altLang="en-US" sz="2000" b="1" dirty="0">
                <a:solidFill>
                  <a:srgbClr val="FFFF00"/>
                </a:solidFill>
                <a:latin typeface="微软雅黑 Light" panose="020B0502040204020203" pitchFamily="34" charset="-122"/>
                <a:ea typeface="微软雅黑 Light" panose="020B0502040204020203" pitchFamily="34" charset="-122"/>
              </a:rPr>
              <a:t>基本信息</a:t>
            </a:r>
          </a:p>
        </p:txBody>
      </p:sp>
      <p:sp>
        <p:nvSpPr>
          <p:cNvPr id="20" name="文本框 19"/>
          <p:cNvSpPr txBox="1"/>
          <p:nvPr/>
        </p:nvSpPr>
        <p:spPr>
          <a:xfrm>
            <a:off x="5805805" y="3559175"/>
            <a:ext cx="5455285" cy="2800767"/>
          </a:xfrm>
          <a:prstGeom prst="rect">
            <a:avLst/>
          </a:prstGeom>
          <a:noFill/>
          <a:ln w="19050">
            <a:noFill/>
            <a:prstDash val="solid"/>
          </a:ln>
        </p:spPr>
        <p:txBody>
          <a:bodyPr wrap="square" rtlCol="0">
            <a:spAutoFit/>
          </a:bodyPr>
          <a:lstStyle/>
          <a:p>
            <a:pPr marL="12700" marR="5080">
              <a:lnSpc>
                <a:spcPct val="150000"/>
              </a:lnSpc>
              <a:spcBef>
                <a:spcPts val="95"/>
              </a:spcBef>
            </a:pPr>
            <a:r>
              <a:rPr lang="en-CN" b="1" dirty="0">
                <a:solidFill>
                  <a:schemeClr val="bg1"/>
                </a:solidFill>
                <a:sym typeface="+mn-ea"/>
              </a:rPr>
              <a:t>彭彤</a:t>
            </a:r>
            <a:r>
              <a:rPr b="1" dirty="0">
                <a:solidFill>
                  <a:schemeClr val="bg1"/>
                </a:solidFill>
                <a:sym typeface="+mn-ea"/>
              </a:rPr>
              <a:t>，</a:t>
            </a:r>
            <a:r>
              <a:rPr b="1" dirty="0" err="1">
                <a:solidFill>
                  <a:schemeClr val="bg1"/>
                </a:solidFill>
                <a:sym typeface="+mn-ea"/>
              </a:rPr>
              <a:t>浙江海洋大学教授</a:t>
            </a:r>
            <a:r>
              <a:rPr b="1" dirty="0">
                <a:solidFill>
                  <a:schemeClr val="bg1"/>
                </a:solidFill>
                <a:sym typeface="+mn-ea"/>
              </a:rPr>
              <a:t>，</a:t>
            </a:r>
            <a:r>
              <a:rPr lang="en-CN" b="1" dirty="0">
                <a:solidFill>
                  <a:schemeClr val="bg1"/>
                </a:solidFill>
                <a:sym typeface="+mn-ea"/>
              </a:rPr>
              <a:t>省</a:t>
            </a:r>
            <a:r>
              <a:rPr b="1" dirty="0" err="1">
                <a:solidFill>
                  <a:schemeClr val="bg1"/>
                </a:solidFill>
                <a:sym typeface="+mn-ea"/>
              </a:rPr>
              <a:t>级青年人才，浙江海洋大学</a:t>
            </a:r>
            <a:r>
              <a:rPr lang="en-CN" b="1" dirty="0">
                <a:solidFill>
                  <a:schemeClr val="bg1"/>
                </a:solidFill>
                <a:sym typeface="+mn-ea"/>
              </a:rPr>
              <a:t>电子信息工程专业负责人</a:t>
            </a:r>
            <a:r>
              <a:rPr lang="zh-CN" altLang="en-US" b="1" dirty="0">
                <a:solidFill>
                  <a:schemeClr val="bg1"/>
                </a:solidFill>
                <a:sym typeface="+mn-ea"/>
              </a:rPr>
              <a:t>，电信系主任，海洋</a:t>
            </a:r>
            <a:r>
              <a:rPr b="1" dirty="0" err="1">
                <a:solidFill>
                  <a:schemeClr val="bg1"/>
                </a:solidFill>
                <a:sym typeface="+mn-ea"/>
              </a:rPr>
              <a:t>通信实验室</a:t>
            </a:r>
            <a:r>
              <a:rPr lang="en-CN" b="1" dirty="0">
                <a:solidFill>
                  <a:schemeClr val="bg1"/>
                </a:solidFill>
                <a:sym typeface="+mn-ea"/>
              </a:rPr>
              <a:t>副主任</a:t>
            </a:r>
            <a:r>
              <a:rPr lang="zh-CN" altLang="en-US" b="1" dirty="0">
                <a:solidFill>
                  <a:schemeClr val="bg1"/>
                </a:solidFill>
                <a:sym typeface="+mn-ea"/>
              </a:rPr>
              <a:t>。独创了神经形态视觉数据的物联网网络结构与编码系统，基于现代工业接入网的二进制物理层网络编码与用户匹配算法，喷泉码的分布式机会解码与协作传输技术等</a:t>
            </a:r>
            <a:r>
              <a:rPr b="1" dirty="0">
                <a:solidFill>
                  <a:schemeClr val="bg1"/>
                </a:solidFill>
                <a:sym typeface="+mn-ea"/>
              </a:rPr>
              <a:t>。</a:t>
            </a:r>
            <a:endParaRPr sz="1600" b="1" dirty="0">
              <a:solidFill>
                <a:schemeClr val="bg1"/>
              </a:solidFill>
              <a:sym typeface="+mn-ea"/>
            </a:endParaRPr>
          </a:p>
          <a:p>
            <a:pPr algn="dist"/>
            <a:endParaRPr lang="zh-CN" altLang="en-US" sz="1400" dirty="0">
              <a:solidFill>
                <a:schemeClr val="bg1"/>
              </a:solidFill>
              <a:latin typeface="宋体" panose="02010600030101010101" pitchFamily="2" charset="-122"/>
              <a:ea typeface="微软雅黑 Light" panose="020B0502040204020203" pitchFamily="34" charset="-122"/>
              <a:cs typeface="宋体" panose="02010600030101010101" pitchFamily="2" charset="-122"/>
              <a:sym typeface="+mn-ea"/>
            </a:endParaRPr>
          </a:p>
        </p:txBody>
      </p:sp>
      <p:sp>
        <p:nvSpPr>
          <p:cNvPr id="30" name="文本框 29"/>
          <p:cNvSpPr txBox="1"/>
          <p:nvPr/>
        </p:nvSpPr>
        <p:spPr>
          <a:xfrm>
            <a:off x="6560852" y="1308558"/>
            <a:ext cx="2938780" cy="398780"/>
          </a:xfrm>
          <a:prstGeom prst="rect">
            <a:avLst/>
          </a:prstGeom>
          <a:noFill/>
          <a:ln w="19050">
            <a:noFill/>
            <a:prstDash val="solid"/>
          </a:ln>
        </p:spPr>
        <p:txBody>
          <a:bodyPr wrap="square" rtlCol="0">
            <a:spAutoFit/>
          </a:bodyPr>
          <a:lstStyle/>
          <a:p>
            <a:pPr lvl="0" algn="l"/>
            <a:r>
              <a:rPr lang="zh-CN" altLang="en-US" sz="2000" dirty="0">
                <a:solidFill>
                  <a:schemeClr val="bg1"/>
                </a:solidFill>
                <a:latin typeface="微软雅黑 Light" panose="020B0502040204020203" pitchFamily="34" charset="-122"/>
                <a:ea typeface="微软雅黑 Light" panose="020B0502040204020203" pitchFamily="34" charset="-122"/>
                <a:sym typeface="+mn-ea"/>
              </a:rPr>
              <a:t>姓名：彭彤</a:t>
            </a:r>
          </a:p>
        </p:txBody>
      </p:sp>
      <p:sp>
        <p:nvSpPr>
          <p:cNvPr id="31" name="人"/>
          <p:cNvSpPr/>
          <p:nvPr/>
        </p:nvSpPr>
        <p:spPr bwMode="auto">
          <a:xfrm>
            <a:off x="5971889" y="1222830"/>
            <a:ext cx="405765" cy="464185"/>
          </a:xfrm>
          <a:custGeom>
            <a:avLst/>
            <a:gdLst>
              <a:gd name="T0" fmla="*/ 534881516 w 3326"/>
              <a:gd name="T1" fmla="*/ 820328952 h 3951"/>
              <a:gd name="T2" fmla="*/ 534881516 w 3326"/>
              <a:gd name="T3" fmla="*/ 820328952 h 3951"/>
              <a:gd name="T4" fmla="*/ 158037697 w 3326"/>
              <a:gd name="T5" fmla="*/ 820328952 h 3951"/>
              <a:gd name="T6" fmla="*/ 158037697 w 3326"/>
              <a:gd name="T7" fmla="*/ 820328952 h 3951"/>
              <a:gd name="T8" fmla="*/ 0 w 3326"/>
              <a:gd name="T9" fmla="*/ 820328952 h 3951"/>
              <a:gd name="T10" fmla="*/ 84204081 w 3326"/>
              <a:gd name="T11" fmla="*/ 623499796 h 3951"/>
              <a:gd name="T12" fmla="*/ 149949417 w 3326"/>
              <a:gd name="T13" fmla="*/ 557890229 h 3951"/>
              <a:gd name="T14" fmla="*/ 553962261 w 3326"/>
              <a:gd name="T15" fmla="*/ 557890229 h 3951"/>
              <a:gd name="T16" fmla="*/ 619499960 w 3326"/>
              <a:gd name="T17" fmla="*/ 623499796 h 3951"/>
              <a:gd name="T18" fmla="*/ 689808301 w 3326"/>
              <a:gd name="T19" fmla="*/ 820328952 h 3951"/>
              <a:gd name="T20" fmla="*/ 534881516 w 3326"/>
              <a:gd name="T21" fmla="*/ 820328952 h 3951"/>
              <a:gd name="T22" fmla="*/ 187073635 w 3326"/>
              <a:gd name="T23" fmla="*/ 590902555 h 3951"/>
              <a:gd name="T24" fmla="*/ 135016402 w 3326"/>
              <a:gd name="T25" fmla="*/ 643016586 h 3951"/>
              <a:gd name="T26" fmla="*/ 68234248 w 3326"/>
              <a:gd name="T27" fmla="*/ 787108855 h 3951"/>
              <a:gd name="T28" fmla="*/ 159074972 w 3326"/>
              <a:gd name="T29" fmla="*/ 787108855 h 3951"/>
              <a:gd name="T30" fmla="*/ 193295459 w 3326"/>
              <a:gd name="T31" fmla="*/ 590902555 h 3951"/>
              <a:gd name="T32" fmla="*/ 187073635 w 3326"/>
              <a:gd name="T33" fmla="*/ 590902555 h 3951"/>
              <a:gd name="T34" fmla="*/ 259663250 w 3326"/>
              <a:gd name="T35" fmla="*/ 590902555 h 3951"/>
              <a:gd name="T36" fmla="*/ 349259518 w 3326"/>
              <a:gd name="T37" fmla="*/ 760117326 h 3951"/>
              <a:gd name="T38" fmla="*/ 438648605 w 3326"/>
              <a:gd name="T39" fmla="*/ 590902555 h 3951"/>
              <a:gd name="T40" fmla="*/ 259663250 w 3326"/>
              <a:gd name="T41" fmla="*/ 590902555 h 3951"/>
              <a:gd name="T42" fmla="*/ 565783909 w 3326"/>
              <a:gd name="T43" fmla="*/ 643016586 h 3951"/>
              <a:gd name="T44" fmla="*/ 513726677 w 3326"/>
              <a:gd name="T45" fmla="*/ 590902555 h 3951"/>
              <a:gd name="T46" fmla="*/ 501490210 w 3326"/>
              <a:gd name="T47" fmla="*/ 590902555 h 3951"/>
              <a:gd name="T48" fmla="*/ 534051878 w 3326"/>
              <a:gd name="T49" fmla="*/ 787108855 h 3951"/>
              <a:gd name="T50" fmla="*/ 621574053 w 3326"/>
              <a:gd name="T51" fmla="*/ 787108855 h 3951"/>
              <a:gd name="T52" fmla="*/ 565783909 w 3326"/>
              <a:gd name="T53" fmla="*/ 643016586 h 3951"/>
              <a:gd name="T54" fmla="*/ 339511964 w 3326"/>
              <a:gd name="T55" fmla="*/ 520309678 h 3951"/>
              <a:gd name="T56" fmla="*/ 79641077 w 3326"/>
              <a:gd name="T57" fmla="*/ 260155067 h 3951"/>
              <a:gd name="T58" fmla="*/ 339511964 w 3326"/>
              <a:gd name="T59" fmla="*/ 0 h 3951"/>
              <a:gd name="T60" fmla="*/ 599175214 w 3326"/>
              <a:gd name="T61" fmla="*/ 260155067 h 3951"/>
              <a:gd name="T62" fmla="*/ 339511964 w 3326"/>
              <a:gd name="T63" fmla="*/ 520309678 h 3951"/>
              <a:gd name="T64" fmla="*/ 399449839 w 3326"/>
              <a:gd name="T65" fmla="*/ 105473775 h 3951"/>
              <a:gd name="T66" fmla="*/ 141238682 w 3326"/>
              <a:gd name="T67" fmla="*/ 260155067 h 3951"/>
              <a:gd name="T68" fmla="*/ 339511964 w 3326"/>
              <a:gd name="T69" fmla="*/ 458645023 h 3951"/>
              <a:gd name="T70" fmla="*/ 537577609 w 3326"/>
              <a:gd name="T71" fmla="*/ 260155067 h 3951"/>
              <a:gd name="T72" fmla="*/ 399449839 w 3326"/>
              <a:gd name="T73" fmla="*/ 105473775 h 39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26" h="3951">
                <a:moveTo>
                  <a:pt x="2579" y="3951"/>
                </a:moveTo>
                <a:cubicBezTo>
                  <a:pt x="2579" y="3951"/>
                  <a:pt x="2579" y="3951"/>
                  <a:pt x="2579" y="3951"/>
                </a:cubicBezTo>
                <a:cubicBezTo>
                  <a:pt x="2542" y="3951"/>
                  <a:pt x="853" y="3951"/>
                  <a:pt x="762" y="3951"/>
                </a:cubicBezTo>
                <a:cubicBezTo>
                  <a:pt x="762" y="3951"/>
                  <a:pt x="762" y="3951"/>
                  <a:pt x="762" y="3951"/>
                </a:cubicBezTo>
                <a:cubicBezTo>
                  <a:pt x="0" y="3951"/>
                  <a:pt x="0" y="3951"/>
                  <a:pt x="0" y="3951"/>
                </a:cubicBezTo>
                <a:cubicBezTo>
                  <a:pt x="406" y="3003"/>
                  <a:pt x="406" y="3003"/>
                  <a:pt x="406" y="3003"/>
                </a:cubicBezTo>
                <a:cubicBezTo>
                  <a:pt x="406" y="3003"/>
                  <a:pt x="548" y="2687"/>
                  <a:pt x="723" y="2687"/>
                </a:cubicBezTo>
                <a:cubicBezTo>
                  <a:pt x="2671" y="2687"/>
                  <a:pt x="2671" y="2687"/>
                  <a:pt x="2671" y="2687"/>
                </a:cubicBezTo>
                <a:cubicBezTo>
                  <a:pt x="2846" y="2687"/>
                  <a:pt x="2987" y="3003"/>
                  <a:pt x="2987" y="3003"/>
                </a:cubicBezTo>
                <a:cubicBezTo>
                  <a:pt x="3326" y="3951"/>
                  <a:pt x="3326" y="3951"/>
                  <a:pt x="3326" y="3951"/>
                </a:cubicBezTo>
                <a:lnTo>
                  <a:pt x="2579" y="3951"/>
                </a:lnTo>
                <a:close/>
                <a:moveTo>
                  <a:pt x="902" y="2846"/>
                </a:moveTo>
                <a:cubicBezTo>
                  <a:pt x="764" y="2846"/>
                  <a:pt x="651" y="3097"/>
                  <a:pt x="651" y="3097"/>
                </a:cubicBezTo>
                <a:cubicBezTo>
                  <a:pt x="329" y="3791"/>
                  <a:pt x="329" y="3791"/>
                  <a:pt x="329" y="3791"/>
                </a:cubicBezTo>
                <a:cubicBezTo>
                  <a:pt x="767" y="3791"/>
                  <a:pt x="767" y="3791"/>
                  <a:pt x="767" y="3791"/>
                </a:cubicBezTo>
                <a:cubicBezTo>
                  <a:pt x="788" y="3418"/>
                  <a:pt x="876" y="3049"/>
                  <a:pt x="932" y="2846"/>
                </a:cubicBezTo>
                <a:lnTo>
                  <a:pt x="902" y="2846"/>
                </a:lnTo>
                <a:close/>
                <a:moveTo>
                  <a:pt x="1252" y="2846"/>
                </a:moveTo>
                <a:cubicBezTo>
                  <a:pt x="1318" y="3322"/>
                  <a:pt x="1486" y="3661"/>
                  <a:pt x="1684" y="3661"/>
                </a:cubicBezTo>
                <a:cubicBezTo>
                  <a:pt x="1882" y="3661"/>
                  <a:pt x="2050" y="3322"/>
                  <a:pt x="2115" y="2846"/>
                </a:cubicBezTo>
                <a:lnTo>
                  <a:pt x="1252" y="2846"/>
                </a:lnTo>
                <a:close/>
                <a:moveTo>
                  <a:pt x="2728" y="3097"/>
                </a:moveTo>
                <a:cubicBezTo>
                  <a:pt x="2728" y="3097"/>
                  <a:pt x="2616" y="2846"/>
                  <a:pt x="2477" y="2846"/>
                </a:cubicBezTo>
                <a:cubicBezTo>
                  <a:pt x="2418" y="2846"/>
                  <a:pt x="2418" y="2846"/>
                  <a:pt x="2418" y="2846"/>
                </a:cubicBezTo>
                <a:cubicBezTo>
                  <a:pt x="2476" y="3029"/>
                  <a:pt x="2558" y="3360"/>
                  <a:pt x="2575" y="3791"/>
                </a:cubicBezTo>
                <a:cubicBezTo>
                  <a:pt x="2997" y="3791"/>
                  <a:pt x="2997" y="3791"/>
                  <a:pt x="2997" y="3791"/>
                </a:cubicBezTo>
                <a:lnTo>
                  <a:pt x="2728" y="3097"/>
                </a:lnTo>
                <a:close/>
                <a:moveTo>
                  <a:pt x="1637" y="2506"/>
                </a:moveTo>
                <a:cubicBezTo>
                  <a:pt x="945" y="2506"/>
                  <a:pt x="384" y="1945"/>
                  <a:pt x="384" y="1253"/>
                </a:cubicBezTo>
                <a:cubicBezTo>
                  <a:pt x="384" y="561"/>
                  <a:pt x="945" y="0"/>
                  <a:pt x="1637" y="0"/>
                </a:cubicBezTo>
                <a:cubicBezTo>
                  <a:pt x="2328" y="0"/>
                  <a:pt x="2889" y="561"/>
                  <a:pt x="2889" y="1253"/>
                </a:cubicBezTo>
                <a:cubicBezTo>
                  <a:pt x="2889" y="1945"/>
                  <a:pt x="2328" y="2506"/>
                  <a:pt x="1637" y="2506"/>
                </a:cubicBezTo>
                <a:close/>
                <a:moveTo>
                  <a:pt x="1926" y="508"/>
                </a:moveTo>
                <a:cubicBezTo>
                  <a:pt x="1583" y="1430"/>
                  <a:pt x="1024" y="1239"/>
                  <a:pt x="681" y="1253"/>
                </a:cubicBezTo>
                <a:cubicBezTo>
                  <a:pt x="681" y="1781"/>
                  <a:pt x="1109" y="2209"/>
                  <a:pt x="1637" y="2209"/>
                </a:cubicBezTo>
                <a:cubicBezTo>
                  <a:pt x="2165" y="2209"/>
                  <a:pt x="2592" y="1781"/>
                  <a:pt x="2592" y="1253"/>
                </a:cubicBezTo>
                <a:cubicBezTo>
                  <a:pt x="1934" y="1107"/>
                  <a:pt x="2283" y="732"/>
                  <a:pt x="1926" y="508"/>
                </a:cubicBezTo>
                <a:close/>
              </a:path>
            </a:pathLst>
          </a:custGeom>
          <a:noFill/>
          <a:ln>
            <a:solidFill>
              <a:srgbClr val="E8D75B"/>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95000"/>
                  <a:lumOff val="5000"/>
                </a:schemeClr>
              </a:solidFill>
            </a:endParaRPr>
          </a:p>
        </p:txBody>
      </p:sp>
      <p:sp>
        <p:nvSpPr>
          <p:cNvPr id="38" name="文本框 37"/>
          <p:cNvSpPr txBox="1"/>
          <p:nvPr/>
        </p:nvSpPr>
        <p:spPr>
          <a:xfrm>
            <a:off x="6560820" y="2755900"/>
            <a:ext cx="4537075" cy="398780"/>
          </a:xfrm>
          <a:prstGeom prst="rect">
            <a:avLst/>
          </a:prstGeom>
          <a:noFill/>
          <a:ln w="19050">
            <a:noFill/>
            <a:prstDash val="solid"/>
          </a:ln>
        </p:spPr>
        <p:txBody>
          <a:bodyPr wrap="square" rtlCol="0">
            <a:spAutoFit/>
          </a:bodyPr>
          <a:lstStyle/>
          <a:p>
            <a:pPr algn="dist"/>
            <a:r>
              <a:rPr lang="zh-CN" altLang="en-US" sz="2000" dirty="0">
                <a:solidFill>
                  <a:schemeClr val="bg1"/>
                </a:solidFill>
                <a:latin typeface="微软雅黑 Light" panose="020B0502040204020203" pitchFamily="34" charset="-122"/>
                <a:ea typeface="微软雅黑 Light" panose="020B0502040204020203" pitchFamily="34" charset="-122"/>
                <a:sym typeface="+mn-ea"/>
              </a:rPr>
              <a:t>职称：教授，海洋通信实验室副主任</a:t>
            </a:r>
            <a:endParaRPr lang="en-US" altLang="zh-CN" sz="2000" dirty="0">
              <a:solidFill>
                <a:schemeClr val="bg1"/>
              </a:solidFill>
              <a:latin typeface="微软雅黑 Light" panose="020B0502040204020203" pitchFamily="34" charset="-122"/>
              <a:ea typeface="微软雅黑 Light" panose="020B0502040204020203" pitchFamily="34" charset="-122"/>
              <a:sym typeface="+mn-ea"/>
            </a:endParaRPr>
          </a:p>
        </p:txBody>
      </p:sp>
      <p:sp>
        <p:nvSpPr>
          <p:cNvPr id="42" name="学士帽"/>
          <p:cNvSpPr/>
          <p:nvPr/>
        </p:nvSpPr>
        <p:spPr bwMode="auto">
          <a:xfrm>
            <a:off x="5932836" y="2004516"/>
            <a:ext cx="483870" cy="360045"/>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noFill/>
          <a:ln>
            <a:solidFill>
              <a:srgbClr val="E8D75B"/>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95000"/>
                  <a:lumOff val="5000"/>
                </a:schemeClr>
              </a:solidFill>
            </a:endParaRPr>
          </a:p>
        </p:txBody>
      </p:sp>
      <p:sp>
        <p:nvSpPr>
          <p:cNvPr id="47" name="房子"/>
          <p:cNvSpPr/>
          <p:nvPr/>
        </p:nvSpPr>
        <p:spPr bwMode="auto">
          <a:xfrm>
            <a:off x="5966491" y="2756039"/>
            <a:ext cx="389890" cy="38989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noFill/>
          <a:ln>
            <a:solidFill>
              <a:srgbClr val="E8D75B"/>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95000"/>
                  <a:lumOff val="5000"/>
                </a:schemeClr>
              </a:solidFill>
            </a:endParaRPr>
          </a:p>
        </p:txBody>
      </p:sp>
      <p:cxnSp>
        <p:nvCxnSpPr>
          <p:cNvPr id="48" name="直接连接符 47"/>
          <p:cNvCxnSpPr/>
          <p:nvPr/>
        </p:nvCxnSpPr>
        <p:spPr>
          <a:xfrm>
            <a:off x="5805836" y="1812745"/>
            <a:ext cx="5292000" cy="0"/>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805836" y="2529660"/>
            <a:ext cx="5292000" cy="0"/>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805836" y="3246575"/>
            <a:ext cx="5292000" cy="0"/>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560852" y="2004836"/>
            <a:ext cx="4126198" cy="398780"/>
          </a:xfrm>
          <a:prstGeom prst="rect">
            <a:avLst/>
          </a:prstGeom>
          <a:noFill/>
          <a:ln w="19050">
            <a:noFill/>
            <a:prstDash val="solid"/>
          </a:ln>
        </p:spPr>
        <p:txBody>
          <a:bodyPr wrap="square" rtlCol="0">
            <a:spAutoFit/>
          </a:bodyPr>
          <a:lstStyle/>
          <a:p>
            <a:pPr lvl="0" algn="l"/>
            <a:r>
              <a:rPr lang="zh-CN" altLang="en-US" sz="2000" dirty="0">
                <a:solidFill>
                  <a:schemeClr val="bg1"/>
                </a:solidFill>
                <a:latin typeface="微软雅黑 Light" panose="020B0502040204020203" pitchFamily="34" charset="-122"/>
                <a:ea typeface="微软雅黑 Light" panose="020B0502040204020203" pitchFamily="34" charset="-122"/>
                <a:sym typeface="+mn-ea"/>
              </a:rPr>
              <a:t>毕业学校：英国约克大学</a:t>
            </a:r>
          </a:p>
        </p:txBody>
      </p:sp>
      <p:pic>
        <p:nvPicPr>
          <p:cNvPr id="5" name="Picture 4">
            <a:extLst>
              <a:ext uri="{FF2B5EF4-FFF2-40B4-BE49-F238E27FC236}">
                <a16:creationId xmlns:a16="http://schemas.microsoft.com/office/drawing/2014/main" id="{B305476A-A21A-0E43-AB73-49A53C52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74" y="1090006"/>
            <a:ext cx="3479388" cy="5220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5AECBA-D86D-F04F-9234-CBD931B04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419" y="2088043"/>
            <a:ext cx="1346821" cy="136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7746DCF0-BA2C-E449-B6C9-A5A95E1F9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430" y="3715536"/>
            <a:ext cx="1330760" cy="1378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6F47E4B2-1760-1D41-B639-67410EF92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471" y="2045342"/>
            <a:ext cx="1346821" cy="136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5EFC7619-459F-7B46-8287-4BAFB3BED8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156" y="3741632"/>
            <a:ext cx="1333352" cy="136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D1B0B4B5-B400-E146-91A1-87F18F465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0561" y="2088791"/>
            <a:ext cx="1365251" cy="1343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AAD3CCA0-AAF3-ED4C-ACE4-AAC625B16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821" y="3699134"/>
            <a:ext cx="1390871" cy="14109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564832" y="428784"/>
            <a:ext cx="2363563" cy="39878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rgbClr val="FFFF00"/>
                </a:solidFill>
                <a:latin typeface="微软雅黑 Light" panose="020B0502040204020203" pitchFamily="34" charset="-122"/>
                <a:ea typeface="微软雅黑 Light" panose="020B0502040204020203" pitchFamily="34" charset="-122"/>
              </a:rPr>
              <a:t>教育与学术经历</a:t>
            </a:r>
            <a:endParaRPr kumimoji="0" lang="zh-CN" altLang="en-US" sz="2000" b="1" i="0" u="none" strike="noStrike" kern="1200" cap="none" spc="0" normalizeH="0" baseline="0" noProof="0" dirty="0">
              <a:ln>
                <a:noFill/>
              </a:ln>
              <a:solidFill>
                <a:srgbClr val="FFFF00"/>
              </a:solidFill>
              <a:effectLst/>
              <a:uLnTx/>
              <a:uFillTx/>
              <a:latin typeface="微软雅黑 Light" panose="020B0502040204020203" pitchFamily="34" charset="-122"/>
              <a:ea typeface="微软雅黑 Light" panose="020B0502040204020203" pitchFamily="34" charset="-122"/>
              <a:cs typeface="+mn-cs"/>
            </a:endParaRPr>
          </a:p>
        </p:txBody>
      </p:sp>
      <p:sp>
        <p:nvSpPr>
          <p:cNvPr id="60" name="TextBox 93">
            <a:extLst>
              <a:ext uri="{FF2B5EF4-FFF2-40B4-BE49-F238E27FC236}">
                <a16:creationId xmlns:a16="http://schemas.microsoft.com/office/drawing/2014/main" id="{1CFFEC55-0033-AE81-6E81-5CD487DCD372}"/>
              </a:ext>
            </a:extLst>
          </p:cNvPr>
          <p:cNvSpPr txBox="1">
            <a:spLocks noChangeArrowheads="1"/>
          </p:cNvSpPr>
          <p:nvPr/>
        </p:nvSpPr>
        <p:spPr bwMode="auto">
          <a:xfrm>
            <a:off x="1567331" y="1130264"/>
            <a:ext cx="2756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100000"/>
              </a:lnSpc>
              <a:spcBef>
                <a:spcPct val="0"/>
              </a:spcBef>
              <a:buFontTx/>
              <a:buNone/>
            </a:pPr>
            <a:r>
              <a:rPr lang="zh-CN" altLang="en-US" sz="1600" dirty="0">
                <a:solidFill>
                  <a:schemeClr val="bg1"/>
                </a:solidFill>
                <a:ea typeface="微软雅黑 Light" panose="020B0502040204020203" pitchFamily="34" charset="-122"/>
                <a:cs typeface="+mn-ea"/>
                <a:sym typeface="+mn-lt"/>
              </a:rPr>
              <a:t>英国约克大学</a:t>
            </a:r>
            <a:r>
              <a:rPr lang="en-US" altLang="zh-CN" sz="1600" dirty="0">
                <a:solidFill>
                  <a:schemeClr val="bg1"/>
                </a:solidFill>
                <a:ea typeface="微软雅黑 Light" panose="020B0502040204020203" pitchFamily="34" charset="-122"/>
                <a:cs typeface="+mn-ea"/>
                <a:sym typeface="+mn-lt"/>
              </a:rPr>
              <a:t>, </a:t>
            </a:r>
            <a:r>
              <a:rPr lang="zh-CN" altLang="en-US" sz="1600" dirty="0">
                <a:solidFill>
                  <a:schemeClr val="bg1"/>
                </a:solidFill>
                <a:ea typeface="微软雅黑 Light" panose="020B0502040204020203" pitchFamily="34" charset="-122"/>
                <a:cs typeface="+mn-ea"/>
                <a:sym typeface="+mn-lt"/>
              </a:rPr>
              <a:t>电子工程硕士，师从</a:t>
            </a:r>
            <a:r>
              <a:rPr lang="en-US" altLang="ru-RU" sz="1600" dirty="0">
                <a:solidFill>
                  <a:schemeClr val="bg1"/>
                </a:solidFill>
                <a:ea typeface="微软雅黑 Light" panose="020B0502040204020203" pitchFamily="34" charset="-122"/>
                <a:cs typeface="+mn-ea"/>
                <a:sym typeface="+mn-lt"/>
              </a:rPr>
              <a:t>Prof. Rodrigo</a:t>
            </a:r>
            <a:r>
              <a:rPr lang="zh-CN" altLang="en-US" sz="1600" dirty="0">
                <a:solidFill>
                  <a:schemeClr val="bg1"/>
                </a:solidFill>
                <a:ea typeface="微软雅黑 Light" panose="020B0502040204020203" pitchFamily="34" charset="-122"/>
                <a:cs typeface="+mn-ea"/>
                <a:sym typeface="+mn-lt"/>
              </a:rPr>
              <a:t> </a:t>
            </a:r>
            <a:r>
              <a:rPr lang="en-US" altLang="zh-CN" sz="1600" dirty="0">
                <a:solidFill>
                  <a:schemeClr val="bg1"/>
                </a:solidFill>
                <a:ea typeface="微软雅黑 Light" panose="020B0502040204020203" pitchFamily="34" charset="-122"/>
                <a:cs typeface="+mn-ea"/>
                <a:sym typeface="+mn-lt"/>
              </a:rPr>
              <a:t>D.</a:t>
            </a:r>
            <a:r>
              <a:rPr lang="zh-CN" altLang="en-US" sz="1600" dirty="0">
                <a:solidFill>
                  <a:schemeClr val="bg1"/>
                </a:solidFill>
                <a:ea typeface="微软雅黑 Light" panose="020B0502040204020203" pitchFamily="34" charset="-122"/>
                <a:cs typeface="+mn-ea"/>
                <a:sym typeface="+mn-lt"/>
              </a:rPr>
              <a:t> </a:t>
            </a:r>
            <a:r>
              <a:rPr lang="en-US" altLang="zh-CN" sz="1600" dirty="0">
                <a:solidFill>
                  <a:schemeClr val="bg1"/>
                </a:solidFill>
                <a:ea typeface="微软雅黑 Light" panose="020B0502040204020203" pitchFamily="34" charset="-122"/>
                <a:cs typeface="+mn-ea"/>
                <a:sym typeface="+mn-lt"/>
              </a:rPr>
              <a:t>R.</a:t>
            </a:r>
            <a:r>
              <a:rPr lang="zh-CN" altLang="en-US" sz="1600" dirty="0">
                <a:solidFill>
                  <a:schemeClr val="bg1"/>
                </a:solidFill>
                <a:ea typeface="微软雅黑 Light" panose="020B0502040204020203" pitchFamily="34" charset="-122"/>
                <a:cs typeface="+mn-ea"/>
                <a:sym typeface="+mn-lt"/>
              </a:rPr>
              <a:t> </a:t>
            </a:r>
            <a:r>
              <a:rPr lang="en-US" altLang="zh-CN" sz="1600" dirty="0">
                <a:solidFill>
                  <a:schemeClr val="bg1"/>
                </a:solidFill>
                <a:ea typeface="微软雅黑 Light" panose="020B0502040204020203" pitchFamily="34" charset="-122"/>
                <a:cs typeface="+mn-ea"/>
                <a:sym typeface="+mn-lt"/>
              </a:rPr>
              <a:t>Lamare</a:t>
            </a:r>
            <a:r>
              <a:rPr lang="zh-CN" altLang="en-US" sz="1600" dirty="0">
                <a:solidFill>
                  <a:schemeClr val="bg1"/>
                </a:solidFill>
                <a:ea typeface="微软雅黑 Light" panose="020B0502040204020203" pitchFamily="34" charset="-122"/>
                <a:cs typeface="+mn-ea"/>
                <a:sym typeface="+mn-lt"/>
              </a:rPr>
              <a:t>教授</a:t>
            </a:r>
          </a:p>
        </p:txBody>
      </p:sp>
      <p:sp>
        <p:nvSpPr>
          <p:cNvPr id="67" name="Oval 13">
            <a:extLst>
              <a:ext uri="{FF2B5EF4-FFF2-40B4-BE49-F238E27FC236}">
                <a16:creationId xmlns:a16="http://schemas.microsoft.com/office/drawing/2014/main" id="{74F471E6-1583-6AFF-1C94-93F9B326AE5A}"/>
              </a:ext>
            </a:extLst>
          </p:cNvPr>
          <p:cNvSpPr>
            <a:spLocks noChangeArrowheads="1"/>
          </p:cNvSpPr>
          <p:nvPr/>
        </p:nvSpPr>
        <p:spPr bwMode="auto">
          <a:xfrm>
            <a:off x="10125543" y="3699134"/>
            <a:ext cx="1366838" cy="1368425"/>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ltLang="en-US">
              <a:solidFill>
                <a:schemeClr val="bg1"/>
              </a:solidFill>
              <a:latin typeface="+mn-lt"/>
              <a:cs typeface="+mn-ea"/>
              <a:sym typeface="+mn-lt"/>
            </a:endParaRPr>
          </a:p>
        </p:txBody>
      </p:sp>
      <p:sp>
        <p:nvSpPr>
          <p:cNvPr id="68" name="Freeform 14">
            <a:extLst>
              <a:ext uri="{FF2B5EF4-FFF2-40B4-BE49-F238E27FC236}">
                <a16:creationId xmlns:a16="http://schemas.microsoft.com/office/drawing/2014/main" id="{989F675F-2F4D-F091-70DB-BF7702119722}"/>
              </a:ext>
            </a:extLst>
          </p:cNvPr>
          <p:cNvSpPr>
            <a:spLocks/>
          </p:cNvSpPr>
          <p:nvPr/>
        </p:nvSpPr>
        <p:spPr bwMode="auto">
          <a:xfrm>
            <a:off x="1567331" y="3083184"/>
            <a:ext cx="1004887" cy="1006475"/>
          </a:xfrm>
          <a:custGeom>
            <a:avLst/>
            <a:gdLst>
              <a:gd name="T0" fmla="*/ 590372 w 240"/>
              <a:gd name="T1" fmla="*/ 0 h 240"/>
              <a:gd name="T2" fmla="*/ 0 w 240"/>
              <a:gd name="T3" fmla="*/ 595498 h 240"/>
              <a:gd name="T4" fmla="*/ 414516 w 240"/>
              <a:gd name="T5" fmla="*/ 1006475 h 240"/>
              <a:gd name="T6" fmla="*/ 1004888 w 240"/>
              <a:gd name="T7" fmla="*/ 415171 h 240"/>
              <a:gd name="T8" fmla="*/ 590372 w 240"/>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0">
                <a:moveTo>
                  <a:pt x="141" y="0"/>
                </a:moveTo>
                <a:cubicBezTo>
                  <a:pt x="127" y="82"/>
                  <a:pt x="82" y="127"/>
                  <a:pt x="0" y="142"/>
                </a:cubicBezTo>
                <a:cubicBezTo>
                  <a:pt x="45" y="160"/>
                  <a:pt x="80" y="196"/>
                  <a:pt x="99" y="240"/>
                </a:cubicBezTo>
                <a:cubicBezTo>
                  <a:pt x="113" y="158"/>
                  <a:pt x="158" y="114"/>
                  <a:pt x="240" y="99"/>
                </a:cubicBezTo>
                <a:cubicBezTo>
                  <a:pt x="195" y="81"/>
                  <a:pt x="160" y="45"/>
                  <a:pt x="141" y="0"/>
                </a:cubicBezTo>
                <a:close/>
              </a:path>
            </a:pathLst>
          </a:custGeom>
          <a:solidFill>
            <a:srgbClr val="FE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solidFill>
                <a:schemeClr val="bg1"/>
              </a:solidFill>
              <a:latin typeface="+mn-lt"/>
              <a:cs typeface="+mn-ea"/>
              <a:sym typeface="+mn-lt"/>
            </a:endParaRPr>
          </a:p>
        </p:txBody>
      </p:sp>
      <p:sp>
        <p:nvSpPr>
          <p:cNvPr id="69" name="Freeform 15">
            <a:extLst>
              <a:ext uri="{FF2B5EF4-FFF2-40B4-BE49-F238E27FC236}">
                <a16:creationId xmlns:a16="http://schemas.microsoft.com/office/drawing/2014/main" id="{45389C04-27E3-58D8-B058-B461AC586DE9}"/>
              </a:ext>
            </a:extLst>
          </p:cNvPr>
          <p:cNvSpPr>
            <a:spLocks/>
          </p:cNvSpPr>
          <p:nvPr/>
        </p:nvSpPr>
        <p:spPr bwMode="auto">
          <a:xfrm>
            <a:off x="3154831" y="3083184"/>
            <a:ext cx="1004887" cy="1006475"/>
          </a:xfrm>
          <a:custGeom>
            <a:avLst/>
            <a:gdLst>
              <a:gd name="T0" fmla="*/ 0 w 240"/>
              <a:gd name="T1" fmla="*/ 415171 h 240"/>
              <a:gd name="T2" fmla="*/ 594559 w 240"/>
              <a:gd name="T3" fmla="*/ 1006475 h 240"/>
              <a:gd name="T4" fmla="*/ 1004888 w 240"/>
              <a:gd name="T5" fmla="*/ 595498 h 240"/>
              <a:gd name="T6" fmla="*/ 414516 w 240"/>
              <a:gd name="T7" fmla="*/ 0 h 240"/>
              <a:gd name="T8" fmla="*/ 0 w 240"/>
              <a:gd name="T9" fmla="*/ 41517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0">
                <a:moveTo>
                  <a:pt x="0" y="99"/>
                </a:moveTo>
                <a:cubicBezTo>
                  <a:pt x="82" y="114"/>
                  <a:pt x="127" y="158"/>
                  <a:pt x="142" y="240"/>
                </a:cubicBezTo>
                <a:cubicBezTo>
                  <a:pt x="160" y="196"/>
                  <a:pt x="196" y="160"/>
                  <a:pt x="240" y="142"/>
                </a:cubicBezTo>
                <a:cubicBezTo>
                  <a:pt x="158" y="127"/>
                  <a:pt x="114" y="82"/>
                  <a:pt x="99" y="0"/>
                </a:cubicBezTo>
                <a:cubicBezTo>
                  <a:pt x="81" y="45"/>
                  <a:pt x="45" y="81"/>
                  <a:pt x="0" y="99"/>
                </a:cubicBezTo>
                <a:close/>
              </a:path>
            </a:pathLst>
          </a:custGeom>
          <a:solidFill>
            <a:srgbClr val="FED7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solidFill>
                <a:schemeClr val="bg1"/>
              </a:solidFill>
              <a:latin typeface="+mn-lt"/>
              <a:cs typeface="+mn-ea"/>
              <a:sym typeface="+mn-lt"/>
            </a:endParaRPr>
          </a:p>
        </p:txBody>
      </p:sp>
      <p:sp>
        <p:nvSpPr>
          <p:cNvPr id="70" name="Freeform 16">
            <a:extLst>
              <a:ext uri="{FF2B5EF4-FFF2-40B4-BE49-F238E27FC236}">
                <a16:creationId xmlns:a16="http://schemas.microsoft.com/office/drawing/2014/main" id="{C928D443-E009-F759-20F8-B0265657BEEB}"/>
              </a:ext>
            </a:extLst>
          </p:cNvPr>
          <p:cNvSpPr>
            <a:spLocks/>
          </p:cNvSpPr>
          <p:nvPr/>
        </p:nvSpPr>
        <p:spPr bwMode="auto">
          <a:xfrm>
            <a:off x="4747093" y="3083184"/>
            <a:ext cx="1000125" cy="1006475"/>
          </a:xfrm>
          <a:custGeom>
            <a:avLst/>
            <a:gdLst>
              <a:gd name="T0" fmla="*/ 590032 w 239"/>
              <a:gd name="T1" fmla="*/ 0 h 240"/>
              <a:gd name="T2" fmla="*/ 0 w 239"/>
              <a:gd name="T3" fmla="*/ 595498 h 240"/>
              <a:gd name="T4" fmla="*/ 410093 w 239"/>
              <a:gd name="T5" fmla="*/ 1006475 h 240"/>
              <a:gd name="T6" fmla="*/ 1000125 w 239"/>
              <a:gd name="T7" fmla="*/ 415171 h 240"/>
              <a:gd name="T8" fmla="*/ 590032 w 239"/>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40">
                <a:moveTo>
                  <a:pt x="141" y="0"/>
                </a:moveTo>
                <a:cubicBezTo>
                  <a:pt x="126" y="82"/>
                  <a:pt x="82" y="127"/>
                  <a:pt x="0" y="142"/>
                </a:cubicBezTo>
                <a:cubicBezTo>
                  <a:pt x="44" y="160"/>
                  <a:pt x="80" y="196"/>
                  <a:pt x="98" y="240"/>
                </a:cubicBezTo>
                <a:cubicBezTo>
                  <a:pt x="113" y="158"/>
                  <a:pt x="157" y="114"/>
                  <a:pt x="239" y="99"/>
                </a:cubicBezTo>
                <a:cubicBezTo>
                  <a:pt x="195" y="81"/>
                  <a:pt x="159" y="45"/>
                  <a:pt x="141" y="0"/>
                </a:cubicBezTo>
                <a:close/>
              </a:path>
            </a:pathLst>
          </a:custGeom>
          <a:solidFill>
            <a:srgbClr val="F5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solidFill>
                <a:schemeClr val="bg1"/>
              </a:solidFill>
              <a:latin typeface="+mn-lt"/>
              <a:cs typeface="+mn-ea"/>
              <a:sym typeface="+mn-lt"/>
            </a:endParaRPr>
          </a:p>
        </p:txBody>
      </p:sp>
      <p:sp>
        <p:nvSpPr>
          <p:cNvPr id="71" name="Freeform 17">
            <a:extLst>
              <a:ext uri="{FF2B5EF4-FFF2-40B4-BE49-F238E27FC236}">
                <a16:creationId xmlns:a16="http://schemas.microsoft.com/office/drawing/2014/main" id="{0977F833-89B3-51F8-18AC-8F5B708703FE}"/>
              </a:ext>
            </a:extLst>
          </p:cNvPr>
          <p:cNvSpPr>
            <a:spLocks/>
          </p:cNvSpPr>
          <p:nvPr/>
        </p:nvSpPr>
        <p:spPr bwMode="auto">
          <a:xfrm>
            <a:off x="6334593" y="3083184"/>
            <a:ext cx="1004888" cy="1006475"/>
          </a:xfrm>
          <a:custGeom>
            <a:avLst/>
            <a:gdLst>
              <a:gd name="T0" fmla="*/ 0 w 240"/>
              <a:gd name="T1" fmla="*/ 415171 h 240"/>
              <a:gd name="T2" fmla="*/ 590372 w 240"/>
              <a:gd name="T3" fmla="*/ 1006475 h 240"/>
              <a:gd name="T4" fmla="*/ 1004888 w 240"/>
              <a:gd name="T5" fmla="*/ 595498 h 240"/>
              <a:gd name="T6" fmla="*/ 414516 w 240"/>
              <a:gd name="T7" fmla="*/ 0 h 240"/>
              <a:gd name="T8" fmla="*/ 0 w 240"/>
              <a:gd name="T9" fmla="*/ 41517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0">
                <a:moveTo>
                  <a:pt x="0" y="99"/>
                </a:moveTo>
                <a:cubicBezTo>
                  <a:pt x="82" y="114"/>
                  <a:pt x="126" y="158"/>
                  <a:pt x="141" y="240"/>
                </a:cubicBezTo>
                <a:cubicBezTo>
                  <a:pt x="160" y="196"/>
                  <a:pt x="195" y="160"/>
                  <a:pt x="240" y="142"/>
                </a:cubicBezTo>
                <a:cubicBezTo>
                  <a:pt x="158" y="127"/>
                  <a:pt x="113" y="82"/>
                  <a:pt x="99" y="0"/>
                </a:cubicBezTo>
                <a:cubicBezTo>
                  <a:pt x="80" y="45"/>
                  <a:pt x="44" y="81"/>
                  <a:pt x="0" y="99"/>
                </a:cubicBezTo>
                <a:close/>
              </a:path>
            </a:pathLst>
          </a:custGeom>
          <a:solidFill>
            <a:srgbClr val="D0F1F3"/>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solidFill>
                <a:schemeClr val="bg1"/>
              </a:solidFill>
              <a:latin typeface="+mn-lt"/>
              <a:cs typeface="+mn-ea"/>
              <a:sym typeface="+mn-lt"/>
            </a:endParaRPr>
          </a:p>
        </p:txBody>
      </p:sp>
      <p:sp>
        <p:nvSpPr>
          <p:cNvPr id="72" name="Freeform 18">
            <a:extLst>
              <a:ext uri="{FF2B5EF4-FFF2-40B4-BE49-F238E27FC236}">
                <a16:creationId xmlns:a16="http://schemas.microsoft.com/office/drawing/2014/main" id="{223AA72F-6774-E39A-D85D-A767F24958D4}"/>
              </a:ext>
            </a:extLst>
          </p:cNvPr>
          <p:cNvSpPr>
            <a:spLocks/>
          </p:cNvSpPr>
          <p:nvPr/>
        </p:nvSpPr>
        <p:spPr bwMode="auto">
          <a:xfrm>
            <a:off x="7922093" y="3083184"/>
            <a:ext cx="1006475" cy="1006475"/>
          </a:xfrm>
          <a:custGeom>
            <a:avLst/>
            <a:gdLst>
              <a:gd name="T0" fmla="*/ 591304 w 240"/>
              <a:gd name="T1" fmla="*/ 0 h 240"/>
              <a:gd name="T2" fmla="*/ 0 w 240"/>
              <a:gd name="T3" fmla="*/ 595498 h 240"/>
              <a:gd name="T4" fmla="*/ 415171 w 240"/>
              <a:gd name="T5" fmla="*/ 1006475 h 240"/>
              <a:gd name="T6" fmla="*/ 1006475 w 240"/>
              <a:gd name="T7" fmla="*/ 415171 h 240"/>
              <a:gd name="T8" fmla="*/ 591304 w 240"/>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0">
                <a:moveTo>
                  <a:pt x="141" y="0"/>
                </a:moveTo>
                <a:cubicBezTo>
                  <a:pt x="127" y="82"/>
                  <a:pt x="82" y="127"/>
                  <a:pt x="0" y="142"/>
                </a:cubicBezTo>
                <a:cubicBezTo>
                  <a:pt x="45" y="160"/>
                  <a:pt x="80" y="196"/>
                  <a:pt x="99" y="240"/>
                </a:cubicBezTo>
                <a:cubicBezTo>
                  <a:pt x="113" y="158"/>
                  <a:pt x="158" y="114"/>
                  <a:pt x="240" y="99"/>
                </a:cubicBezTo>
                <a:cubicBezTo>
                  <a:pt x="195" y="81"/>
                  <a:pt x="160" y="45"/>
                  <a:pt x="141" y="0"/>
                </a:cubicBezTo>
                <a:close/>
              </a:path>
            </a:pathLst>
          </a:custGeom>
          <a:solidFill>
            <a:srgbClr val="C1E7F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solidFill>
                <a:schemeClr val="bg1"/>
              </a:solidFill>
              <a:latin typeface="+mn-lt"/>
              <a:cs typeface="+mn-ea"/>
              <a:sym typeface="+mn-lt"/>
            </a:endParaRPr>
          </a:p>
        </p:txBody>
      </p:sp>
      <p:sp>
        <p:nvSpPr>
          <p:cNvPr id="73" name="Freeform 19">
            <a:extLst>
              <a:ext uri="{FF2B5EF4-FFF2-40B4-BE49-F238E27FC236}">
                <a16:creationId xmlns:a16="http://schemas.microsoft.com/office/drawing/2014/main" id="{8D98CB7F-6D89-7D8E-AFCE-B534DA3A922E}"/>
              </a:ext>
            </a:extLst>
          </p:cNvPr>
          <p:cNvSpPr>
            <a:spLocks/>
          </p:cNvSpPr>
          <p:nvPr/>
        </p:nvSpPr>
        <p:spPr bwMode="auto">
          <a:xfrm>
            <a:off x="9509593" y="3083184"/>
            <a:ext cx="1006475" cy="1006475"/>
          </a:xfrm>
          <a:custGeom>
            <a:avLst/>
            <a:gdLst>
              <a:gd name="T0" fmla="*/ 0 w 240"/>
              <a:gd name="T1" fmla="*/ 415171 h 240"/>
              <a:gd name="T2" fmla="*/ 595498 w 240"/>
              <a:gd name="T3" fmla="*/ 1006475 h 240"/>
              <a:gd name="T4" fmla="*/ 1006475 w 240"/>
              <a:gd name="T5" fmla="*/ 595498 h 240"/>
              <a:gd name="T6" fmla="*/ 415171 w 240"/>
              <a:gd name="T7" fmla="*/ 0 h 240"/>
              <a:gd name="T8" fmla="*/ 0 w 240"/>
              <a:gd name="T9" fmla="*/ 41517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40">
                <a:moveTo>
                  <a:pt x="0" y="99"/>
                </a:moveTo>
                <a:cubicBezTo>
                  <a:pt x="82" y="114"/>
                  <a:pt x="127" y="158"/>
                  <a:pt x="142" y="240"/>
                </a:cubicBezTo>
                <a:cubicBezTo>
                  <a:pt x="160" y="196"/>
                  <a:pt x="196" y="160"/>
                  <a:pt x="240" y="142"/>
                </a:cubicBezTo>
                <a:cubicBezTo>
                  <a:pt x="158" y="127"/>
                  <a:pt x="114" y="82"/>
                  <a:pt x="99" y="0"/>
                </a:cubicBezTo>
                <a:cubicBezTo>
                  <a:pt x="81" y="45"/>
                  <a:pt x="45" y="81"/>
                  <a:pt x="0" y="99"/>
                </a:cubicBezTo>
                <a:close/>
              </a:path>
            </a:pathLst>
          </a:custGeom>
          <a:solidFill>
            <a:srgbClr val="B3C9D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solidFill>
                <a:schemeClr val="bg1"/>
              </a:solidFill>
              <a:latin typeface="+mn-lt"/>
              <a:cs typeface="+mn-ea"/>
              <a:sym typeface="+mn-lt"/>
            </a:endParaRPr>
          </a:p>
        </p:txBody>
      </p:sp>
      <p:sp>
        <p:nvSpPr>
          <p:cNvPr id="74" name="Rectangle 20">
            <a:extLst>
              <a:ext uri="{FF2B5EF4-FFF2-40B4-BE49-F238E27FC236}">
                <a16:creationId xmlns:a16="http://schemas.microsoft.com/office/drawing/2014/main" id="{4AC078A2-71A3-A0CB-BB4E-C4E61097DA46}"/>
              </a:ext>
            </a:extLst>
          </p:cNvPr>
          <p:cNvSpPr>
            <a:spLocks noChangeArrowheads="1"/>
          </p:cNvSpPr>
          <p:nvPr/>
        </p:nvSpPr>
        <p:spPr bwMode="auto">
          <a:xfrm>
            <a:off x="349295" y="4170603"/>
            <a:ext cx="1621100" cy="615553"/>
          </a:xfrm>
          <a:prstGeom prst="rect">
            <a:avLst/>
          </a:prstGeom>
          <a:noFill/>
          <a:ln>
            <a:noFill/>
          </a:ln>
        </p:spPr>
        <p:txBody>
          <a:bodyPr wrap="squar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200</a:t>
            </a:r>
            <a:r>
              <a:rPr lang="en-US" altLang="zh-CN" sz="2000" b="1" dirty="0">
                <a:solidFill>
                  <a:schemeClr val="bg1"/>
                </a:solidFill>
                <a:latin typeface="+mn-lt"/>
                <a:cs typeface="+mn-ea"/>
                <a:sym typeface="+mn-lt"/>
              </a:rPr>
              <a:t>9.09</a:t>
            </a: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10.09</a:t>
            </a:r>
            <a:endParaRPr lang="en-US" altLang="en-US" sz="1200" dirty="0">
              <a:solidFill>
                <a:schemeClr val="bg1"/>
              </a:solidFill>
              <a:latin typeface="+mn-lt"/>
              <a:cs typeface="+mn-ea"/>
              <a:sym typeface="+mn-lt"/>
            </a:endParaRPr>
          </a:p>
        </p:txBody>
      </p:sp>
      <p:sp>
        <p:nvSpPr>
          <p:cNvPr id="88" name="TextBox 93">
            <a:extLst>
              <a:ext uri="{FF2B5EF4-FFF2-40B4-BE49-F238E27FC236}">
                <a16:creationId xmlns:a16="http://schemas.microsoft.com/office/drawing/2014/main" id="{A7C8028C-6897-37D1-574B-DC889F423084}"/>
              </a:ext>
            </a:extLst>
          </p:cNvPr>
          <p:cNvSpPr txBox="1">
            <a:spLocks noChangeArrowheads="1"/>
          </p:cNvSpPr>
          <p:nvPr/>
        </p:nvSpPr>
        <p:spPr bwMode="auto">
          <a:xfrm>
            <a:off x="4758644" y="997235"/>
            <a:ext cx="28962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r>
              <a:rPr lang="zh-CN" altLang="en-US" sz="1600" dirty="0">
                <a:solidFill>
                  <a:schemeClr val="bg1"/>
                </a:solidFill>
                <a:ea typeface="微软雅黑 Light" panose="020B0502040204020203" pitchFamily="34" charset="-122"/>
                <a:cs typeface="+mn-ea"/>
                <a:sym typeface="+mn-lt"/>
              </a:rPr>
              <a:t>英国约克大学</a:t>
            </a:r>
            <a:r>
              <a:rPr lang="en-US" altLang="zh-CN" sz="1600" dirty="0">
                <a:solidFill>
                  <a:schemeClr val="bg1"/>
                </a:solidFill>
                <a:ea typeface="微软雅黑 Light" panose="020B0502040204020203" pitchFamily="34" charset="-122"/>
                <a:cs typeface="+mn-ea"/>
                <a:sym typeface="+mn-lt"/>
              </a:rPr>
              <a:t>, </a:t>
            </a:r>
            <a:r>
              <a:rPr lang="zh-CN" altLang="en-US" sz="1600" dirty="0">
                <a:solidFill>
                  <a:schemeClr val="bg1"/>
                </a:solidFill>
                <a:ea typeface="微软雅黑 Light" panose="020B0502040204020203" pitchFamily="34" charset="-122"/>
                <a:cs typeface="+mn-ea"/>
                <a:sym typeface="+mn-lt"/>
              </a:rPr>
              <a:t>研究员助理，下一代网络编码调制，合作教授</a:t>
            </a:r>
            <a:r>
              <a:rPr lang="en-US" altLang="zh-CN" sz="1600" dirty="0">
                <a:solidFill>
                  <a:schemeClr val="bg1"/>
                </a:solidFill>
                <a:ea typeface="微软雅黑 Light" panose="020B0502040204020203" pitchFamily="34" charset="-122"/>
                <a:cs typeface="+mn-ea"/>
                <a:sym typeface="+mn-lt"/>
              </a:rPr>
              <a:t>Prof. Alister</a:t>
            </a:r>
            <a:r>
              <a:rPr lang="zh-CN" altLang="en-US" sz="1600" dirty="0">
                <a:solidFill>
                  <a:schemeClr val="bg1"/>
                </a:solidFill>
                <a:ea typeface="微软雅黑 Light" panose="020B0502040204020203" pitchFamily="34" charset="-122"/>
                <a:cs typeface="+mn-ea"/>
                <a:sym typeface="+mn-lt"/>
              </a:rPr>
              <a:t> </a:t>
            </a:r>
            <a:r>
              <a:rPr lang="en-US" altLang="zh-CN" sz="1600" dirty="0">
                <a:solidFill>
                  <a:schemeClr val="bg1"/>
                </a:solidFill>
                <a:ea typeface="微软雅黑 Light" panose="020B0502040204020203" pitchFamily="34" charset="-122"/>
                <a:cs typeface="+mn-ea"/>
                <a:sym typeface="+mn-lt"/>
              </a:rPr>
              <a:t>G.</a:t>
            </a:r>
            <a:r>
              <a:rPr lang="zh-CN" altLang="en-US" sz="1600" dirty="0">
                <a:solidFill>
                  <a:schemeClr val="bg1"/>
                </a:solidFill>
                <a:ea typeface="微软雅黑 Light" panose="020B0502040204020203" pitchFamily="34" charset="-122"/>
                <a:cs typeface="+mn-ea"/>
                <a:sym typeface="+mn-lt"/>
              </a:rPr>
              <a:t> </a:t>
            </a:r>
            <a:r>
              <a:rPr lang="en-US" altLang="zh-CN" sz="1600" dirty="0">
                <a:solidFill>
                  <a:schemeClr val="bg1"/>
                </a:solidFill>
                <a:ea typeface="微软雅黑 Light" panose="020B0502040204020203" pitchFamily="34" charset="-122"/>
                <a:cs typeface="+mn-ea"/>
                <a:sym typeface="+mn-lt"/>
              </a:rPr>
              <a:t>Burr</a:t>
            </a:r>
            <a:r>
              <a:rPr lang="zh-CN" altLang="en-US" sz="1600" dirty="0">
                <a:solidFill>
                  <a:schemeClr val="bg1"/>
                </a:solidFill>
                <a:ea typeface="微软雅黑 Light" panose="020B0502040204020203" pitchFamily="34" charset="-122"/>
                <a:cs typeface="+mn-ea"/>
                <a:sym typeface="+mn-lt"/>
              </a:rPr>
              <a:t>（</a:t>
            </a:r>
            <a:r>
              <a:rPr lang="en-US" altLang="zh-CN" sz="1600" dirty="0">
                <a:solidFill>
                  <a:schemeClr val="bg1"/>
                </a:solidFill>
                <a:ea typeface="微软雅黑 Light" panose="020B0502040204020203" pitchFamily="34" charset="-122"/>
                <a:cs typeface="+mn-ea"/>
                <a:sym typeface="+mn-lt"/>
              </a:rPr>
              <a:t>Turbo</a:t>
            </a:r>
            <a:r>
              <a:rPr lang="zh-CN" altLang="en-US" sz="1600" dirty="0">
                <a:solidFill>
                  <a:schemeClr val="bg1"/>
                </a:solidFill>
                <a:ea typeface="微软雅黑 Light" panose="020B0502040204020203" pitchFamily="34" charset="-122"/>
                <a:cs typeface="+mn-ea"/>
                <a:sym typeface="+mn-lt"/>
              </a:rPr>
              <a:t>码的联合创始人之一）</a:t>
            </a:r>
          </a:p>
        </p:txBody>
      </p:sp>
      <p:sp>
        <p:nvSpPr>
          <p:cNvPr id="89" name="TextBox 93">
            <a:extLst>
              <a:ext uri="{FF2B5EF4-FFF2-40B4-BE49-F238E27FC236}">
                <a16:creationId xmlns:a16="http://schemas.microsoft.com/office/drawing/2014/main" id="{820B73BD-5514-8BCC-B3E6-1F06508C41FD}"/>
              </a:ext>
            </a:extLst>
          </p:cNvPr>
          <p:cNvSpPr txBox="1">
            <a:spLocks noChangeArrowheads="1"/>
          </p:cNvSpPr>
          <p:nvPr/>
        </p:nvSpPr>
        <p:spPr bwMode="auto">
          <a:xfrm>
            <a:off x="7707702" y="1114906"/>
            <a:ext cx="32592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100000"/>
              </a:lnSpc>
              <a:spcBef>
                <a:spcPct val="0"/>
              </a:spcBef>
              <a:buFontTx/>
              <a:buNone/>
            </a:pPr>
            <a:r>
              <a:rPr lang="zh-CN" altLang="en-CN" sz="1600" dirty="0">
                <a:solidFill>
                  <a:schemeClr val="bg1"/>
                </a:solidFill>
                <a:ea typeface="微软雅黑 Light" panose="020B0502040204020203" pitchFamily="34" charset="-122"/>
                <a:cs typeface="+mn-ea"/>
                <a:sym typeface="+mn-lt"/>
              </a:rPr>
              <a:t>英国</a:t>
            </a:r>
            <a:r>
              <a:rPr lang="zh-CN" altLang="en-US" sz="1600" dirty="0">
                <a:solidFill>
                  <a:schemeClr val="bg1"/>
                </a:solidFill>
                <a:ea typeface="微软雅黑 Light" panose="020B0502040204020203" pitchFamily="34" charset="-122"/>
                <a:cs typeface="+mn-ea"/>
                <a:sym typeface="+mn-lt"/>
              </a:rPr>
              <a:t>拉夫堡大学</a:t>
            </a:r>
            <a:r>
              <a:rPr lang="en-US" altLang="zh-CN" sz="1600" dirty="0">
                <a:solidFill>
                  <a:schemeClr val="bg1"/>
                </a:solidFill>
                <a:ea typeface="微软雅黑 Light" panose="020B0502040204020203" pitchFamily="34" charset="-122"/>
                <a:cs typeface="+mn-ea"/>
                <a:sym typeface="+mn-lt"/>
              </a:rPr>
              <a:t>, </a:t>
            </a:r>
            <a:r>
              <a:rPr lang="zh-CN" altLang="en-US" sz="1600" dirty="0">
                <a:solidFill>
                  <a:schemeClr val="bg1"/>
                </a:solidFill>
                <a:ea typeface="微软雅黑 Light" panose="020B0502040204020203" pitchFamily="34" charset="-122"/>
                <a:cs typeface="+mn-ea"/>
                <a:sym typeface="+mn-lt"/>
              </a:rPr>
              <a:t>研究员助理，下一代大规模</a:t>
            </a:r>
            <a:r>
              <a:rPr lang="en-US" altLang="zh-CN" sz="1600" dirty="0">
                <a:solidFill>
                  <a:schemeClr val="bg1"/>
                </a:solidFill>
                <a:ea typeface="微软雅黑 Light" panose="020B0502040204020203" pitchFamily="34" charset="-122"/>
                <a:cs typeface="+mn-ea"/>
                <a:sym typeface="+mn-lt"/>
              </a:rPr>
              <a:t>M2M</a:t>
            </a:r>
            <a:r>
              <a:rPr lang="zh-CN" altLang="en-US" sz="1600" dirty="0">
                <a:solidFill>
                  <a:schemeClr val="bg1"/>
                </a:solidFill>
                <a:ea typeface="微软雅黑 Light" panose="020B0502040204020203" pitchFamily="34" charset="-122"/>
                <a:cs typeface="+mn-ea"/>
                <a:sym typeface="+mn-lt"/>
              </a:rPr>
              <a:t>物联网，合作教授</a:t>
            </a:r>
            <a:r>
              <a:rPr lang="en-US" altLang="ru-RU" sz="1600" dirty="0">
                <a:solidFill>
                  <a:schemeClr val="bg1"/>
                </a:solidFill>
                <a:ea typeface="微软雅黑 Light" panose="020B0502040204020203" pitchFamily="34" charset="-122"/>
                <a:cs typeface="+mn-ea"/>
                <a:sym typeface="+mn-lt"/>
              </a:rPr>
              <a:t>Prof. </a:t>
            </a:r>
            <a:r>
              <a:rPr lang="en-US" altLang="ru-RU" sz="1600" dirty="0" err="1">
                <a:solidFill>
                  <a:schemeClr val="bg1"/>
                </a:solidFill>
                <a:ea typeface="微软雅黑 Light" panose="020B0502040204020203" pitchFamily="34" charset="-122"/>
                <a:cs typeface="+mn-ea"/>
                <a:sym typeface="+mn-lt"/>
              </a:rPr>
              <a:t>San</a:t>
            </a:r>
            <a:r>
              <a:rPr lang="en-US" altLang="zh-CN" sz="1600" dirty="0" err="1">
                <a:solidFill>
                  <a:schemeClr val="bg1"/>
                </a:solidFill>
                <a:ea typeface="微软雅黑 Light" panose="020B0502040204020203" pitchFamily="34" charset="-122"/>
                <a:cs typeface="+mn-ea"/>
                <a:sym typeface="+mn-lt"/>
              </a:rPr>
              <a:t>garapillai</a:t>
            </a:r>
            <a:r>
              <a:rPr lang="zh-CN" altLang="en-US" sz="1600" dirty="0">
                <a:solidFill>
                  <a:schemeClr val="bg1"/>
                </a:solidFill>
                <a:ea typeface="微软雅黑 Light" panose="020B0502040204020203" pitchFamily="34" charset="-122"/>
                <a:cs typeface="+mn-ea"/>
                <a:sym typeface="+mn-lt"/>
              </a:rPr>
              <a:t> </a:t>
            </a:r>
            <a:r>
              <a:rPr lang="en-US" altLang="zh-CN" sz="1600" dirty="0" err="1">
                <a:solidFill>
                  <a:schemeClr val="bg1"/>
                </a:solidFill>
                <a:ea typeface="微软雅黑 Light" panose="020B0502040204020203" pitchFamily="34" charset="-122"/>
                <a:cs typeface="+mn-ea"/>
                <a:sym typeface="+mn-lt"/>
              </a:rPr>
              <a:t>Lambotharan</a:t>
            </a:r>
            <a:endParaRPr lang="ru-RU" altLang="ru-RU" sz="1600" dirty="0">
              <a:solidFill>
                <a:schemeClr val="bg1"/>
              </a:solidFill>
              <a:ea typeface="微软雅黑 Light" panose="020B0502040204020203" pitchFamily="34" charset="-122"/>
              <a:cs typeface="+mn-ea"/>
              <a:sym typeface="+mn-lt"/>
            </a:endParaRPr>
          </a:p>
        </p:txBody>
      </p:sp>
      <p:sp>
        <p:nvSpPr>
          <p:cNvPr id="90" name="TextBox 93">
            <a:extLst>
              <a:ext uri="{FF2B5EF4-FFF2-40B4-BE49-F238E27FC236}">
                <a16:creationId xmlns:a16="http://schemas.microsoft.com/office/drawing/2014/main" id="{6D952EDE-3E3A-E9A1-A97B-9B0B4BBDA226}"/>
              </a:ext>
            </a:extLst>
          </p:cNvPr>
          <p:cNvSpPr txBox="1">
            <a:spLocks noChangeArrowheads="1"/>
          </p:cNvSpPr>
          <p:nvPr/>
        </p:nvSpPr>
        <p:spPr bwMode="auto">
          <a:xfrm>
            <a:off x="349295" y="5234947"/>
            <a:ext cx="2363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r>
              <a:rPr lang="zh-CN" altLang="en-US" sz="1600" dirty="0">
                <a:solidFill>
                  <a:schemeClr val="bg1"/>
                </a:solidFill>
                <a:ea typeface="微软雅黑 Light" panose="020B0502040204020203" pitchFamily="34" charset="-122"/>
                <a:cs typeface="+mn-ea"/>
                <a:sym typeface="+mn-lt"/>
              </a:rPr>
              <a:t>英国约克大学</a:t>
            </a:r>
            <a:r>
              <a:rPr lang="en-US" altLang="zh-CN" sz="1600" dirty="0">
                <a:solidFill>
                  <a:schemeClr val="bg1"/>
                </a:solidFill>
                <a:ea typeface="微软雅黑 Light" panose="020B0502040204020203" pitchFamily="34" charset="-122"/>
                <a:cs typeface="+mn-ea"/>
                <a:sym typeface="+mn-lt"/>
              </a:rPr>
              <a:t>-</a:t>
            </a:r>
            <a:r>
              <a:rPr lang="zh-CN" altLang="en-US" sz="1600" dirty="0">
                <a:solidFill>
                  <a:schemeClr val="bg1"/>
                </a:solidFill>
                <a:ea typeface="微软雅黑 Light" panose="020B0502040204020203" pitchFamily="34" charset="-122"/>
                <a:cs typeface="+mn-ea"/>
                <a:sym typeface="+mn-lt"/>
              </a:rPr>
              <a:t>通信工程硕士</a:t>
            </a:r>
          </a:p>
        </p:txBody>
      </p:sp>
      <p:sp>
        <p:nvSpPr>
          <p:cNvPr id="91" name="TextBox 93">
            <a:extLst>
              <a:ext uri="{FF2B5EF4-FFF2-40B4-BE49-F238E27FC236}">
                <a16:creationId xmlns:a16="http://schemas.microsoft.com/office/drawing/2014/main" id="{6D5FE5E7-D626-668E-8238-09A8D9B18D1E}"/>
              </a:ext>
            </a:extLst>
          </p:cNvPr>
          <p:cNvSpPr txBox="1">
            <a:spLocks noChangeArrowheads="1"/>
          </p:cNvSpPr>
          <p:nvPr/>
        </p:nvSpPr>
        <p:spPr bwMode="auto">
          <a:xfrm>
            <a:off x="3156580" y="5164591"/>
            <a:ext cx="2750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100000"/>
              </a:lnSpc>
              <a:buFontTx/>
              <a:buNone/>
            </a:pPr>
            <a:r>
              <a:rPr lang="zh-CN" altLang="en-US" sz="1600" dirty="0">
                <a:solidFill>
                  <a:schemeClr val="bg1"/>
                </a:solidFill>
                <a:ea typeface="微软雅黑 Light" panose="020B0502040204020203" pitchFamily="34" charset="-122"/>
                <a:cs typeface="+mn-ea"/>
                <a:sym typeface="+mn-lt"/>
              </a:rPr>
              <a:t>巴西里约天主教大学（</a:t>
            </a:r>
            <a:r>
              <a:rPr lang="en-US" altLang="zh-CN" sz="1600" dirty="0">
                <a:solidFill>
                  <a:schemeClr val="bg1"/>
                </a:solidFill>
                <a:ea typeface="微软雅黑 Light" panose="020B0502040204020203" pitchFamily="34" charset="-122"/>
                <a:cs typeface="+mn-ea"/>
                <a:sym typeface="+mn-lt"/>
              </a:rPr>
              <a:t>PUC-Rio</a:t>
            </a:r>
            <a:r>
              <a:rPr lang="zh-CN" altLang="en-US" sz="1600" dirty="0">
                <a:solidFill>
                  <a:schemeClr val="bg1"/>
                </a:solidFill>
                <a:ea typeface="微软雅黑 Light" panose="020B0502040204020203" pitchFamily="34" charset="-122"/>
                <a:cs typeface="+mn-ea"/>
                <a:sym typeface="+mn-lt"/>
              </a:rPr>
              <a:t>），</a:t>
            </a:r>
            <a:r>
              <a:rPr lang="zh-CN" altLang="en-CN" sz="1600" dirty="0">
                <a:solidFill>
                  <a:schemeClr val="bg1"/>
                </a:solidFill>
                <a:ea typeface="微软雅黑 Light" panose="020B0502040204020203" pitchFamily="34" charset="-122"/>
                <a:cs typeface="+mn-ea"/>
                <a:sym typeface="+mn-lt"/>
              </a:rPr>
              <a:t>博士后</a:t>
            </a:r>
            <a:r>
              <a:rPr lang="zh-CN" altLang="en-US" sz="1600" dirty="0">
                <a:solidFill>
                  <a:schemeClr val="bg1"/>
                </a:solidFill>
                <a:ea typeface="微软雅黑 Light" panose="020B0502040204020203" pitchFamily="34" charset="-122"/>
                <a:cs typeface="+mn-ea"/>
                <a:sym typeface="+mn-lt"/>
              </a:rPr>
              <a:t>，基于协作通信的空时网络编码理论与技术</a:t>
            </a:r>
          </a:p>
        </p:txBody>
      </p:sp>
      <p:sp>
        <p:nvSpPr>
          <p:cNvPr id="92" name="TextBox 93">
            <a:extLst>
              <a:ext uri="{FF2B5EF4-FFF2-40B4-BE49-F238E27FC236}">
                <a16:creationId xmlns:a16="http://schemas.microsoft.com/office/drawing/2014/main" id="{AB3B8020-A4D5-93B3-4507-3601EBEAB6E2}"/>
              </a:ext>
            </a:extLst>
          </p:cNvPr>
          <p:cNvSpPr txBox="1">
            <a:spLocks noChangeArrowheads="1"/>
          </p:cNvSpPr>
          <p:nvPr/>
        </p:nvSpPr>
        <p:spPr bwMode="auto">
          <a:xfrm>
            <a:off x="6247424" y="5175174"/>
            <a:ext cx="29741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r>
              <a:rPr lang="zh-CN" altLang="en-CN" sz="1600" dirty="0">
                <a:solidFill>
                  <a:schemeClr val="bg1"/>
                </a:solidFill>
                <a:ea typeface="微软雅黑 Light" panose="020B0502040204020203" pitchFamily="34" charset="-122"/>
                <a:cs typeface="+mn-ea"/>
                <a:sym typeface="+mn-lt"/>
              </a:rPr>
              <a:t>英国</a:t>
            </a:r>
            <a:r>
              <a:rPr lang="zh-CN" altLang="en-US" sz="1600" dirty="0">
                <a:solidFill>
                  <a:schemeClr val="bg1"/>
                </a:solidFill>
                <a:ea typeface="微软雅黑 Light" panose="020B0502040204020203" pitchFamily="34" charset="-122"/>
                <a:cs typeface="+mn-ea"/>
                <a:sym typeface="+mn-lt"/>
              </a:rPr>
              <a:t>伦敦大学国王学院，研究员，神经形态视觉物联网，合作教授</a:t>
            </a:r>
            <a:r>
              <a:rPr lang="en-US" altLang="ru-RU" sz="1600" dirty="0">
                <a:solidFill>
                  <a:schemeClr val="bg1"/>
                </a:solidFill>
                <a:ea typeface="微软雅黑 Light" panose="020B0502040204020203" pitchFamily="34" charset="-122"/>
                <a:cs typeface="+mn-ea"/>
                <a:sym typeface="+mn-lt"/>
              </a:rPr>
              <a:t>Prof. </a:t>
            </a:r>
            <a:r>
              <a:rPr lang="en-US" altLang="zh-CN" sz="1600" dirty="0">
                <a:solidFill>
                  <a:schemeClr val="bg1"/>
                </a:solidFill>
                <a:ea typeface="微软雅黑 Light" panose="020B0502040204020203" pitchFamily="34" charset="-122"/>
                <a:cs typeface="+mn-ea"/>
                <a:sym typeface="+mn-lt"/>
              </a:rPr>
              <a:t>Mohammad</a:t>
            </a:r>
            <a:r>
              <a:rPr lang="zh-CN" altLang="en-US" sz="1600" dirty="0">
                <a:solidFill>
                  <a:schemeClr val="bg1"/>
                </a:solidFill>
                <a:ea typeface="微软雅黑 Light" panose="020B0502040204020203" pitchFamily="34" charset="-122"/>
                <a:cs typeface="+mn-ea"/>
                <a:sym typeface="+mn-lt"/>
              </a:rPr>
              <a:t> </a:t>
            </a:r>
            <a:r>
              <a:rPr lang="en-US" altLang="zh-CN" sz="1600" dirty="0" err="1">
                <a:solidFill>
                  <a:schemeClr val="bg1"/>
                </a:solidFill>
                <a:ea typeface="微软雅黑 Light" panose="020B0502040204020203" pitchFamily="34" charset="-122"/>
                <a:cs typeface="+mn-ea"/>
                <a:sym typeface="+mn-lt"/>
              </a:rPr>
              <a:t>Shikh-Bahaei</a:t>
            </a:r>
            <a:r>
              <a:rPr lang="zh-CN" altLang="en-US" sz="1600" dirty="0">
                <a:solidFill>
                  <a:schemeClr val="bg1"/>
                </a:solidFill>
                <a:ea typeface="微软雅黑 Light" panose="020B0502040204020203" pitchFamily="34" charset="-122"/>
                <a:cs typeface="+mn-ea"/>
                <a:sym typeface="+mn-lt"/>
              </a:rPr>
              <a:t>（主持与参与纵向科研项目超</a:t>
            </a:r>
            <a:r>
              <a:rPr lang="en-US" altLang="zh-CN" sz="1600" dirty="0">
                <a:solidFill>
                  <a:schemeClr val="bg1"/>
                </a:solidFill>
                <a:ea typeface="微软雅黑 Light" panose="020B0502040204020203" pitchFamily="34" charset="-122"/>
                <a:cs typeface="+mn-ea"/>
                <a:sym typeface="+mn-lt"/>
              </a:rPr>
              <a:t>1</a:t>
            </a:r>
            <a:r>
              <a:rPr lang="zh-CN" altLang="en-US" sz="1600" dirty="0">
                <a:solidFill>
                  <a:schemeClr val="bg1"/>
                </a:solidFill>
                <a:ea typeface="微软雅黑 Light" panose="020B0502040204020203" pitchFamily="34" charset="-122"/>
                <a:cs typeface="+mn-ea"/>
                <a:sym typeface="+mn-lt"/>
              </a:rPr>
              <a:t>亿元）</a:t>
            </a:r>
          </a:p>
        </p:txBody>
      </p:sp>
      <p:sp>
        <p:nvSpPr>
          <p:cNvPr id="93" name="TextBox 93">
            <a:extLst>
              <a:ext uri="{FF2B5EF4-FFF2-40B4-BE49-F238E27FC236}">
                <a16:creationId xmlns:a16="http://schemas.microsoft.com/office/drawing/2014/main" id="{628B1CBB-A059-A262-001B-6164CCE720D0}"/>
              </a:ext>
            </a:extLst>
          </p:cNvPr>
          <p:cNvSpPr txBox="1">
            <a:spLocks noChangeArrowheads="1"/>
          </p:cNvSpPr>
          <p:nvPr/>
        </p:nvSpPr>
        <p:spPr bwMode="auto">
          <a:xfrm>
            <a:off x="9310594" y="5062796"/>
            <a:ext cx="26342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100000"/>
              </a:lnSpc>
              <a:spcBef>
                <a:spcPct val="0"/>
              </a:spcBef>
              <a:buFontTx/>
              <a:buNone/>
            </a:pP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浙江海洋大学</a:t>
            </a:r>
            <a:r>
              <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rPr>
              <a:t>, </a:t>
            </a: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信息工程学院</a:t>
            </a:r>
            <a:r>
              <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rPr>
              <a:t>, </a:t>
            </a: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教授</a:t>
            </a:r>
            <a:r>
              <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rPr>
              <a:t>,</a:t>
            </a: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电子信息工程专业负责人</a:t>
            </a:r>
            <a:r>
              <a:rPr lang="en-US" altLang="zh-CN" sz="1600" dirty="0">
                <a:solidFill>
                  <a:schemeClr val="bg1"/>
                </a:solidFill>
                <a:latin typeface="微软雅黑 Light" panose="020B0502040204020203" pitchFamily="34" charset="-122"/>
                <a:ea typeface="微软雅黑 Light" panose="020B0502040204020203" pitchFamily="34" charset="-122"/>
                <a:cs typeface="+mn-ea"/>
                <a:sym typeface="+mn-lt"/>
              </a:rPr>
              <a:t>, </a:t>
            </a:r>
            <a:r>
              <a:rPr lang="zh-CN" altLang="en-US" sz="1600" dirty="0">
                <a:solidFill>
                  <a:schemeClr val="bg1"/>
                </a:solidFill>
                <a:latin typeface="微软雅黑 Light" panose="020B0502040204020203" pitchFamily="34" charset="-122"/>
                <a:ea typeface="微软雅黑 Light" panose="020B0502040204020203" pitchFamily="34" charset="-122"/>
                <a:cs typeface="+mn-ea"/>
                <a:sym typeface="+mn-lt"/>
              </a:rPr>
              <a:t>海洋通信实验室副主任</a:t>
            </a:r>
            <a:endParaRPr lang="ru-RU" altLang="ru-RU" sz="1600" dirty="0">
              <a:solidFill>
                <a:schemeClr val="bg1"/>
              </a:solidFill>
              <a:latin typeface="微软雅黑 Light" panose="020B0502040204020203" pitchFamily="34" charset="-122"/>
              <a:ea typeface="微软雅黑 Light" panose="020B0502040204020203" pitchFamily="34" charset="-122"/>
              <a:cs typeface="+mn-ea"/>
              <a:sym typeface="+mn-lt"/>
            </a:endParaRPr>
          </a:p>
        </p:txBody>
      </p:sp>
      <p:sp>
        <p:nvSpPr>
          <p:cNvPr id="94" name="Rectangle 20">
            <a:extLst>
              <a:ext uri="{FF2B5EF4-FFF2-40B4-BE49-F238E27FC236}">
                <a16:creationId xmlns:a16="http://schemas.microsoft.com/office/drawing/2014/main" id="{83F99025-B293-708E-52B0-3F480CC6C58A}"/>
              </a:ext>
            </a:extLst>
          </p:cNvPr>
          <p:cNvSpPr>
            <a:spLocks noChangeArrowheads="1"/>
          </p:cNvSpPr>
          <p:nvPr/>
        </p:nvSpPr>
        <p:spPr bwMode="auto">
          <a:xfrm>
            <a:off x="2335587" y="2479892"/>
            <a:ext cx="1046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10</a:t>
            </a:r>
            <a:r>
              <a:rPr lang="en-US" altLang="en-US" sz="2000" b="1" dirty="0">
                <a:solidFill>
                  <a:schemeClr val="bg1"/>
                </a:solidFill>
                <a:latin typeface="+mn-lt"/>
                <a:cs typeface="+mn-ea"/>
                <a:sym typeface="+mn-lt"/>
              </a:rPr>
              <a:t>.10</a:t>
            </a:r>
          </a:p>
          <a:p>
            <a:pPr algn="ct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14</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1</a:t>
            </a:r>
            <a:endParaRPr lang="en-US" altLang="en-US" sz="1200" dirty="0">
              <a:solidFill>
                <a:schemeClr val="bg1"/>
              </a:solidFill>
              <a:latin typeface="+mn-lt"/>
              <a:cs typeface="+mn-ea"/>
              <a:sym typeface="+mn-lt"/>
            </a:endParaRPr>
          </a:p>
        </p:txBody>
      </p:sp>
      <p:sp>
        <p:nvSpPr>
          <p:cNvPr id="95" name="Rectangle 20">
            <a:extLst>
              <a:ext uri="{FF2B5EF4-FFF2-40B4-BE49-F238E27FC236}">
                <a16:creationId xmlns:a16="http://schemas.microsoft.com/office/drawing/2014/main" id="{1A99ABFA-4042-582B-210A-01AF63F97172}"/>
              </a:ext>
            </a:extLst>
          </p:cNvPr>
          <p:cNvSpPr>
            <a:spLocks noChangeArrowheads="1"/>
          </p:cNvSpPr>
          <p:nvPr/>
        </p:nvSpPr>
        <p:spPr bwMode="auto">
          <a:xfrm>
            <a:off x="5517525" y="2479892"/>
            <a:ext cx="1046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201</a:t>
            </a:r>
            <a:r>
              <a:rPr lang="en-US" altLang="zh-CN" sz="2000" b="1" dirty="0">
                <a:solidFill>
                  <a:schemeClr val="bg1"/>
                </a:solidFill>
                <a:latin typeface="+mn-lt"/>
                <a:cs typeface="+mn-ea"/>
                <a:sym typeface="+mn-lt"/>
              </a:rPr>
              <a:t>5</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7</a:t>
            </a:r>
            <a:endParaRPr lang="en-US" altLang="en-US" sz="2000" b="1" dirty="0">
              <a:solidFill>
                <a:schemeClr val="bg1"/>
              </a:solidFill>
              <a:latin typeface="+mn-lt"/>
              <a:cs typeface="+mn-ea"/>
              <a:sym typeface="+mn-lt"/>
            </a:endParaRPr>
          </a:p>
          <a:p>
            <a:pPr algn="ctr"/>
            <a:r>
              <a:rPr lang="en-US" altLang="en-US" sz="2000" b="1" dirty="0">
                <a:solidFill>
                  <a:schemeClr val="bg1"/>
                </a:solidFill>
                <a:latin typeface="+mn-lt"/>
                <a:cs typeface="+mn-ea"/>
                <a:sym typeface="+mn-lt"/>
              </a:rPr>
              <a:t>-201</a:t>
            </a:r>
            <a:r>
              <a:rPr lang="en-US" altLang="zh-CN" sz="2000" b="1" dirty="0">
                <a:solidFill>
                  <a:schemeClr val="bg1"/>
                </a:solidFill>
                <a:latin typeface="+mn-lt"/>
                <a:cs typeface="+mn-ea"/>
                <a:sym typeface="+mn-lt"/>
              </a:rPr>
              <a:t>7</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7</a:t>
            </a:r>
            <a:endParaRPr lang="en-US" altLang="en-US" sz="2000" b="1" dirty="0">
              <a:solidFill>
                <a:schemeClr val="bg1"/>
              </a:solidFill>
              <a:latin typeface="+mn-lt"/>
              <a:cs typeface="+mn-ea"/>
              <a:sym typeface="+mn-lt"/>
            </a:endParaRPr>
          </a:p>
        </p:txBody>
      </p:sp>
      <p:sp>
        <p:nvSpPr>
          <p:cNvPr id="96" name="Rectangle 20">
            <a:extLst>
              <a:ext uri="{FF2B5EF4-FFF2-40B4-BE49-F238E27FC236}">
                <a16:creationId xmlns:a16="http://schemas.microsoft.com/office/drawing/2014/main" id="{5BE822FB-B2FD-6A5A-D724-94371D344F41}"/>
              </a:ext>
            </a:extLst>
          </p:cNvPr>
          <p:cNvSpPr>
            <a:spLocks noChangeArrowheads="1"/>
          </p:cNvSpPr>
          <p:nvPr/>
        </p:nvSpPr>
        <p:spPr bwMode="auto">
          <a:xfrm>
            <a:off x="3937451" y="4170602"/>
            <a:ext cx="1046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14</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3</a:t>
            </a:r>
            <a:endParaRPr lang="en-US" altLang="en-US" sz="2000" b="1" dirty="0">
              <a:solidFill>
                <a:schemeClr val="bg1"/>
              </a:solidFill>
              <a:latin typeface="+mn-lt"/>
              <a:cs typeface="+mn-ea"/>
              <a:sym typeface="+mn-lt"/>
            </a:endParaRPr>
          </a:p>
          <a:p>
            <a:pPr algn="ctr"/>
            <a:r>
              <a:rPr lang="en-US" altLang="en-US" sz="2000" b="1" dirty="0">
                <a:solidFill>
                  <a:schemeClr val="bg1"/>
                </a:solidFill>
                <a:latin typeface="+mn-lt"/>
                <a:cs typeface="+mn-ea"/>
                <a:sym typeface="+mn-lt"/>
              </a:rPr>
              <a:t>-201</a:t>
            </a:r>
            <a:r>
              <a:rPr lang="en-US" altLang="zh-CN" sz="2000" b="1" dirty="0">
                <a:solidFill>
                  <a:schemeClr val="bg1"/>
                </a:solidFill>
                <a:latin typeface="+mn-lt"/>
                <a:cs typeface="+mn-ea"/>
                <a:sym typeface="+mn-lt"/>
              </a:rPr>
              <a:t>7</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3</a:t>
            </a:r>
            <a:endParaRPr lang="en-US" altLang="en-US" sz="2000" b="1" dirty="0">
              <a:solidFill>
                <a:schemeClr val="bg1"/>
              </a:solidFill>
              <a:latin typeface="+mn-lt"/>
              <a:cs typeface="+mn-ea"/>
              <a:sym typeface="+mn-lt"/>
            </a:endParaRPr>
          </a:p>
        </p:txBody>
      </p:sp>
      <p:sp>
        <p:nvSpPr>
          <p:cNvPr id="97" name="Rectangle 20">
            <a:extLst>
              <a:ext uri="{FF2B5EF4-FFF2-40B4-BE49-F238E27FC236}">
                <a16:creationId xmlns:a16="http://schemas.microsoft.com/office/drawing/2014/main" id="{A6065EFD-0B9F-80BE-6154-3E15F74B9587}"/>
              </a:ext>
            </a:extLst>
          </p:cNvPr>
          <p:cNvSpPr>
            <a:spLocks noChangeArrowheads="1"/>
          </p:cNvSpPr>
          <p:nvPr/>
        </p:nvSpPr>
        <p:spPr bwMode="auto">
          <a:xfrm>
            <a:off x="8706901" y="2479892"/>
            <a:ext cx="1046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21</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5</a:t>
            </a:r>
            <a:endParaRPr lang="en-US" altLang="en-US" sz="2000" b="1" dirty="0">
              <a:solidFill>
                <a:schemeClr val="bg1"/>
              </a:solidFill>
              <a:latin typeface="+mn-lt"/>
              <a:cs typeface="+mn-ea"/>
              <a:sym typeface="+mn-lt"/>
            </a:endParaRPr>
          </a:p>
          <a:p>
            <a:pPr algn="ct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2</a:t>
            </a:r>
            <a:r>
              <a:rPr lang="en-US" altLang="en-US" sz="2000" b="1" dirty="0">
                <a:solidFill>
                  <a:schemeClr val="bg1"/>
                </a:solidFill>
                <a:latin typeface="+mn-lt"/>
                <a:cs typeface="+mn-ea"/>
                <a:sym typeface="+mn-lt"/>
              </a:rPr>
              <a:t>1.</a:t>
            </a:r>
            <a:r>
              <a:rPr lang="en-US" altLang="zh-CN" sz="2000" b="1" dirty="0">
                <a:solidFill>
                  <a:schemeClr val="bg1"/>
                </a:solidFill>
                <a:latin typeface="+mn-lt"/>
                <a:cs typeface="+mn-ea"/>
                <a:sym typeface="+mn-lt"/>
              </a:rPr>
              <a:t>10</a:t>
            </a:r>
            <a:endParaRPr lang="en-US" altLang="en-US" sz="1200" dirty="0">
              <a:solidFill>
                <a:schemeClr val="bg1"/>
              </a:solidFill>
              <a:latin typeface="+mn-lt"/>
              <a:cs typeface="+mn-ea"/>
              <a:sym typeface="+mn-lt"/>
            </a:endParaRPr>
          </a:p>
        </p:txBody>
      </p:sp>
      <p:sp>
        <p:nvSpPr>
          <p:cNvPr id="98" name="Rectangle 20">
            <a:extLst>
              <a:ext uri="{FF2B5EF4-FFF2-40B4-BE49-F238E27FC236}">
                <a16:creationId xmlns:a16="http://schemas.microsoft.com/office/drawing/2014/main" id="{A6061C8B-E948-8A64-072B-EC002971B199}"/>
              </a:ext>
            </a:extLst>
          </p:cNvPr>
          <p:cNvSpPr>
            <a:spLocks noChangeArrowheads="1"/>
          </p:cNvSpPr>
          <p:nvPr/>
        </p:nvSpPr>
        <p:spPr bwMode="auto">
          <a:xfrm>
            <a:off x="10333362" y="4106389"/>
            <a:ext cx="1046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2021.1</a:t>
            </a:r>
            <a:r>
              <a:rPr lang="en-US" altLang="zh-CN" sz="2000" b="1" dirty="0">
                <a:solidFill>
                  <a:schemeClr val="bg1"/>
                </a:solidFill>
                <a:latin typeface="+mn-lt"/>
                <a:cs typeface="+mn-ea"/>
                <a:sym typeface="+mn-lt"/>
              </a:rPr>
              <a:t>2</a:t>
            </a:r>
            <a:r>
              <a:rPr lang="en-US" altLang="en-US" sz="2000" b="1" dirty="0">
                <a:solidFill>
                  <a:schemeClr val="bg1"/>
                </a:solidFill>
                <a:latin typeface="+mn-lt"/>
                <a:cs typeface="+mn-ea"/>
                <a:sym typeface="+mn-lt"/>
              </a:rPr>
              <a:t>-</a:t>
            </a:r>
          </a:p>
          <a:p>
            <a:pPr algn="ctr"/>
            <a:r>
              <a:rPr lang="zh-CN" altLang="en-US" sz="2000" b="1" dirty="0">
                <a:solidFill>
                  <a:schemeClr val="bg1"/>
                </a:solidFill>
                <a:latin typeface="+mn-lt"/>
                <a:cs typeface="+mn-ea"/>
                <a:sym typeface="+mn-lt"/>
              </a:rPr>
              <a:t>今</a:t>
            </a:r>
            <a:endParaRPr lang="en-US" altLang="en-US" sz="2000" b="1" dirty="0">
              <a:solidFill>
                <a:schemeClr val="bg1"/>
              </a:solidFill>
              <a:latin typeface="+mn-lt"/>
              <a:cs typeface="+mn-ea"/>
              <a:sym typeface="+mn-lt"/>
            </a:endParaRPr>
          </a:p>
        </p:txBody>
      </p:sp>
      <p:sp>
        <p:nvSpPr>
          <p:cNvPr id="99" name="Rectangle 20">
            <a:extLst>
              <a:ext uri="{FF2B5EF4-FFF2-40B4-BE49-F238E27FC236}">
                <a16:creationId xmlns:a16="http://schemas.microsoft.com/office/drawing/2014/main" id="{540513E4-07C9-3269-02CD-C47734D63379}"/>
              </a:ext>
            </a:extLst>
          </p:cNvPr>
          <p:cNvSpPr>
            <a:spLocks noChangeArrowheads="1"/>
          </p:cNvSpPr>
          <p:nvPr/>
        </p:nvSpPr>
        <p:spPr bwMode="auto">
          <a:xfrm>
            <a:off x="7050452" y="4105778"/>
            <a:ext cx="1046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altLang="en-US" sz="2000" b="1" dirty="0">
                <a:solidFill>
                  <a:schemeClr val="bg1"/>
                </a:solidFill>
                <a:latin typeface="+mn-lt"/>
                <a:cs typeface="+mn-ea"/>
                <a:sym typeface="+mn-lt"/>
              </a:rPr>
              <a:t>201</a:t>
            </a:r>
            <a:r>
              <a:rPr lang="en-US" altLang="zh-CN" sz="2000" b="1" dirty="0">
                <a:solidFill>
                  <a:schemeClr val="bg1"/>
                </a:solidFill>
                <a:latin typeface="+mn-lt"/>
                <a:cs typeface="+mn-ea"/>
                <a:sym typeface="+mn-lt"/>
              </a:rPr>
              <a:t>7</a:t>
            </a:r>
            <a:r>
              <a:rPr lang="en-US" altLang="en-US" sz="2000" b="1" dirty="0">
                <a:solidFill>
                  <a:schemeClr val="bg1"/>
                </a:solidFill>
                <a:latin typeface="+mn-lt"/>
                <a:cs typeface="+mn-ea"/>
                <a:sym typeface="+mn-lt"/>
              </a:rPr>
              <a:t>.0</a:t>
            </a:r>
            <a:r>
              <a:rPr lang="en-US" altLang="zh-CN" sz="2000" b="1" dirty="0">
                <a:solidFill>
                  <a:schemeClr val="bg1"/>
                </a:solidFill>
                <a:latin typeface="+mn-lt"/>
                <a:cs typeface="+mn-ea"/>
                <a:sym typeface="+mn-lt"/>
              </a:rPr>
              <a:t>7</a:t>
            </a:r>
            <a:endParaRPr lang="en-US" altLang="en-US" sz="2000" b="1" dirty="0">
              <a:solidFill>
                <a:schemeClr val="bg1"/>
              </a:solidFill>
              <a:latin typeface="+mn-lt"/>
              <a:cs typeface="+mn-ea"/>
              <a:sym typeface="+mn-lt"/>
            </a:endParaRPr>
          </a:p>
          <a:p>
            <a:pPr algn="ctr"/>
            <a:r>
              <a:rPr lang="en-US" altLang="en-US" sz="2000" b="1" dirty="0">
                <a:solidFill>
                  <a:schemeClr val="bg1"/>
                </a:solidFill>
                <a:latin typeface="+mn-lt"/>
                <a:cs typeface="+mn-ea"/>
                <a:sym typeface="+mn-lt"/>
              </a:rPr>
              <a:t>-20</a:t>
            </a:r>
            <a:r>
              <a:rPr lang="en-US" altLang="zh-CN" sz="2000" b="1" dirty="0">
                <a:solidFill>
                  <a:schemeClr val="bg1"/>
                </a:solidFill>
                <a:latin typeface="+mn-lt"/>
                <a:cs typeface="+mn-ea"/>
                <a:sym typeface="+mn-lt"/>
              </a:rPr>
              <a:t>20</a:t>
            </a:r>
            <a:r>
              <a:rPr lang="en-US" altLang="en-US" sz="2000" b="1" dirty="0">
                <a:solidFill>
                  <a:schemeClr val="bg1"/>
                </a:solidFill>
                <a:latin typeface="+mn-lt"/>
                <a:cs typeface="+mn-ea"/>
                <a:sym typeface="+mn-lt"/>
              </a:rPr>
              <a:t>.</a:t>
            </a:r>
            <a:r>
              <a:rPr lang="en-US" altLang="zh-CN" sz="2000" b="1" dirty="0">
                <a:solidFill>
                  <a:schemeClr val="bg1"/>
                </a:solidFill>
                <a:latin typeface="+mn-lt"/>
                <a:cs typeface="+mn-ea"/>
                <a:sym typeface="+mn-lt"/>
              </a:rPr>
              <a:t>12</a:t>
            </a:r>
            <a:endParaRPr lang="en-US" altLang="en-US" sz="2000" b="1" dirty="0">
              <a:solidFill>
                <a:schemeClr val="bg1"/>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494665" y="527050"/>
            <a:ext cx="6980457" cy="40011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FFFF00"/>
                </a:solidFill>
                <a:effectLst/>
                <a:uLnTx/>
                <a:uFillTx/>
                <a:latin typeface="微软雅黑 Light" panose="020B0502040204020203" pitchFamily="34" charset="-122"/>
                <a:ea typeface="微软雅黑 Light" panose="020B0502040204020203" pitchFamily="34" charset="-122"/>
                <a:cs typeface="+mn-cs"/>
              </a:rPr>
              <a:t>主要研究方向：</a:t>
            </a:r>
            <a:r>
              <a:rPr kumimoji="0" lang="en-US" altLang="zh-CN" sz="2000" b="1" i="0" u="none" strike="noStrike" kern="1200" cap="none" spc="0" normalizeH="0" baseline="0" noProof="0" dirty="0">
                <a:ln>
                  <a:noFill/>
                </a:ln>
                <a:solidFill>
                  <a:srgbClr val="FFFF00"/>
                </a:solidFill>
                <a:effectLst/>
                <a:uLnTx/>
                <a:uFillTx/>
                <a:latin typeface="微软雅黑 Light" panose="020B0502040204020203" pitchFamily="34" charset="-122"/>
                <a:ea typeface="微软雅黑 Light" panose="020B0502040204020203" pitchFamily="34" charset="-122"/>
                <a:cs typeface="+mn-cs"/>
              </a:rPr>
              <a:t>5G</a:t>
            </a:r>
            <a:r>
              <a:rPr kumimoji="0" lang="zh-CN" altLang="en-US" sz="2000" b="1" i="0" u="none" strike="noStrike" kern="1200" cap="none" spc="0" normalizeH="0" baseline="0" noProof="0" dirty="0">
                <a:ln>
                  <a:noFill/>
                </a:ln>
                <a:solidFill>
                  <a:srgbClr val="FFFF00"/>
                </a:solidFill>
                <a:effectLst/>
                <a:uLnTx/>
                <a:uFillTx/>
                <a:latin typeface="微软雅黑 Light" panose="020B0502040204020203" pitchFamily="34" charset="-122"/>
                <a:ea typeface="微软雅黑 Light" panose="020B0502040204020203" pitchFamily="34" charset="-122"/>
                <a:cs typeface="+mn-cs"/>
              </a:rPr>
              <a:t>大规模无线网络的</a:t>
            </a:r>
            <a:r>
              <a:rPr lang="zh-CN" altLang="en-US" sz="2000" b="1" dirty="0">
                <a:solidFill>
                  <a:srgbClr val="FFFF00"/>
                </a:solidFill>
                <a:latin typeface="微软雅黑 Light" panose="020B0502040204020203" pitchFamily="34" charset="-122"/>
                <a:ea typeface="微软雅黑 Light" panose="020B0502040204020203" pitchFamily="34" charset="-122"/>
              </a:rPr>
              <a:t>多址接入与</a:t>
            </a:r>
            <a:r>
              <a:rPr kumimoji="0" lang="zh-CN" altLang="en-US" sz="2000" b="1" i="0" u="none" strike="noStrike" kern="1200" cap="none" spc="0" normalizeH="0" baseline="0" noProof="0" dirty="0">
                <a:ln>
                  <a:noFill/>
                </a:ln>
                <a:solidFill>
                  <a:srgbClr val="FFFF00"/>
                </a:solidFill>
                <a:effectLst/>
                <a:uLnTx/>
                <a:uFillTx/>
                <a:latin typeface="微软雅黑 Light" panose="020B0502040204020203" pitchFamily="34" charset="-122"/>
                <a:ea typeface="微软雅黑 Light" panose="020B0502040204020203" pitchFamily="34" charset="-122"/>
                <a:cs typeface="+mn-cs"/>
              </a:rPr>
              <a:t>资源优化</a:t>
            </a:r>
          </a:p>
        </p:txBody>
      </p:sp>
      <p:sp>
        <p:nvSpPr>
          <p:cNvPr id="4" name="椭圆形标注"/>
          <p:cNvSpPr/>
          <p:nvPr/>
        </p:nvSpPr>
        <p:spPr>
          <a:xfrm rot="13080000">
            <a:off x="6541770" y="1179830"/>
            <a:ext cx="776605" cy="776605"/>
          </a:xfrm>
          <a:prstGeom prst="wedgeEllipseCallout">
            <a:avLst>
              <a:gd name="adj1" fmla="val 7056"/>
              <a:gd name="adj2" fmla="val -65414"/>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6" name="椭圆形标注"/>
          <p:cNvSpPr/>
          <p:nvPr/>
        </p:nvSpPr>
        <p:spPr>
          <a:xfrm rot="13080000">
            <a:off x="10365105" y="1160780"/>
            <a:ext cx="776605" cy="776605"/>
          </a:xfrm>
          <a:prstGeom prst="wedgeEllipseCallout">
            <a:avLst>
              <a:gd name="adj1" fmla="val 7056"/>
              <a:gd name="adj2" fmla="val -65414"/>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7" name="椭圆形标注"/>
          <p:cNvSpPr/>
          <p:nvPr/>
        </p:nvSpPr>
        <p:spPr>
          <a:xfrm rot="13080000">
            <a:off x="2701290" y="1075690"/>
            <a:ext cx="776605" cy="776605"/>
          </a:xfrm>
          <a:prstGeom prst="wedgeEllipseCallout">
            <a:avLst>
              <a:gd name="adj1" fmla="val 7056"/>
              <a:gd name="adj2" fmla="val -65414"/>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8" name="剪去单角的矩形 37"/>
          <p:cNvSpPr/>
          <p:nvPr/>
        </p:nvSpPr>
        <p:spPr>
          <a:xfrm rot="10800000" flipH="1" flipV="1">
            <a:off x="1359535" y="1517650"/>
            <a:ext cx="2035810" cy="4311015"/>
          </a:xfrm>
          <a:prstGeom prst="snip1Rect">
            <a:avLst>
              <a:gd name="adj" fmla="val 45787"/>
            </a:avLst>
          </a:prstGeom>
          <a:noFill/>
          <a:ln w="12700">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12" name="矩形 11"/>
          <p:cNvSpPr/>
          <p:nvPr/>
        </p:nvSpPr>
        <p:spPr>
          <a:xfrm rot="10800000" flipH="1">
            <a:off x="309563" y="4602915"/>
            <a:ext cx="11572875" cy="597418"/>
          </a:xfrm>
          <a:prstGeom prst="rect">
            <a:avLst/>
          </a:prstGeom>
          <a:solidFill>
            <a:srgbClr val="E8D7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13" name="文本框 22"/>
          <p:cNvSpPr txBox="1"/>
          <p:nvPr/>
        </p:nvSpPr>
        <p:spPr>
          <a:xfrm flipH="1">
            <a:off x="1534160" y="2164210"/>
            <a:ext cx="1700530" cy="2229521"/>
          </a:xfrm>
          <a:prstGeom prst="rect">
            <a:avLst/>
          </a:prstGeom>
          <a:noFill/>
          <a:ln w="9525">
            <a:noFill/>
            <a:miter/>
          </a:ln>
          <a:effectLst>
            <a:outerShdw sx="999" sy="999" algn="ctr" rotWithShape="0">
              <a:srgbClr val="000000"/>
            </a:outerShdw>
          </a:effectLst>
        </p:spPr>
        <p:txBody>
          <a:bodyPr wrap="square" anchor="t">
            <a:spAutoFit/>
          </a:bodyPr>
          <a:lstStyle/>
          <a:p>
            <a:pPr lvl="0" algn="l">
              <a:lnSpc>
                <a:spcPct val="130000"/>
              </a:lnSpc>
              <a:spcBef>
                <a:spcPts val="0"/>
              </a:spcBef>
              <a:spcAft>
                <a:spcPts val="0"/>
              </a:spcAft>
              <a:buClrTx/>
              <a:buSzTx/>
              <a:buFontTx/>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针对神经形态视觉（</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DAVIS</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）数据物联网的收发端设计，包括数据分类与预处理、分级编码与协作通信、传输路径优化等，独创了基于喷泉码的</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DVS</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数据机会编解码理论与协作传输技术。</a:t>
            </a:r>
          </a:p>
        </p:txBody>
      </p:sp>
      <p:sp>
        <p:nvSpPr>
          <p:cNvPr id="14" name="文本框 20"/>
          <p:cNvSpPr txBox="1"/>
          <p:nvPr/>
        </p:nvSpPr>
        <p:spPr>
          <a:xfrm flipH="1">
            <a:off x="5061873" y="4577800"/>
            <a:ext cx="2177472" cy="646331"/>
          </a:xfrm>
          <a:prstGeom prst="rect">
            <a:avLst/>
          </a:prstGeom>
          <a:noFill/>
          <a:ln w="9525">
            <a:noFill/>
            <a:miter/>
          </a:ln>
          <a:effectLst>
            <a:outerShdw sx="999" sy="999" algn="ctr" rotWithShape="0">
              <a:srgbClr val="000000"/>
            </a:outerShdw>
          </a:effectLst>
        </p:spPr>
        <p:txBody>
          <a:bodyPr wrap="square" anchor="t">
            <a:spAutoFit/>
          </a:bodyPr>
          <a:lstStyle/>
          <a:p>
            <a:pPr lvl="0" algn="ctr">
              <a:buClrTx/>
              <a:buSzTx/>
              <a:buFontTx/>
            </a:pPr>
            <a:r>
              <a:rPr lang="en-US" altLang="zh-CN"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5G</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接入网的非正交多址接入技术</a:t>
            </a:r>
          </a:p>
        </p:txBody>
      </p:sp>
      <p:sp>
        <p:nvSpPr>
          <p:cNvPr id="16" name="文本框 20"/>
          <p:cNvSpPr txBox="1"/>
          <p:nvPr/>
        </p:nvSpPr>
        <p:spPr>
          <a:xfrm flipH="1">
            <a:off x="1328370" y="4577800"/>
            <a:ext cx="2035810" cy="646331"/>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神经形态视觉数据的编码技术</a:t>
            </a:r>
            <a:r>
              <a:rPr lang="zh-CN" altLang="en-US"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 </a:t>
            </a:r>
          </a:p>
        </p:txBody>
      </p:sp>
      <p:sp>
        <p:nvSpPr>
          <p:cNvPr id="20" name="文本框 22"/>
          <p:cNvSpPr txBox="1"/>
          <p:nvPr/>
        </p:nvSpPr>
        <p:spPr>
          <a:xfrm flipH="1">
            <a:off x="5346446" y="2251847"/>
            <a:ext cx="1561084" cy="1989455"/>
          </a:xfrm>
          <a:prstGeom prst="rect">
            <a:avLst/>
          </a:prstGeom>
          <a:noFill/>
          <a:ln w="9525">
            <a:noFill/>
            <a:miter/>
          </a:ln>
          <a:effectLst>
            <a:outerShdw sx="999" sy="999" algn="ctr" rotWithShape="0">
              <a:srgbClr val="000000"/>
            </a:outerShdw>
          </a:effectLst>
        </p:spPr>
        <p:txBody>
          <a:bodyPr wrap="square" anchor="t">
            <a:spAutoFit/>
          </a:bodyPr>
          <a:lstStyle/>
          <a:p>
            <a:pPr lvl="0" algn="l">
              <a:lnSpc>
                <a:spcPct val="130000"/>
              </a:lnSpc>
              <a:spcBef>
                <a:spcPts val="0"/>
              </a:spcBef>
              <a:spcAft>
                <a:spcPts val="0"/>
              </a:spcAft>
              <a:buClrTx/>
              <a:buSzTx/>
              <a:buFontTx/>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为现代</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5G</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工业接入网设计非正交多址接入技术方案，设计了一种超低延迟与超高</a:t>
            </a:r>
            <a:r>
              <a:rPr lang="zh-CN" altLang="en-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负载压缩</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率的物理层网络编解码机制，并提出了相应的用户匹配机制。</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 name="剪去单角的矩形 37"/>
          <p:cNvSpPr/>
          <p:nvPr/>
        </p:nvSpPr>
        <p:spPr>
          <a:xfrm rot="10800000" flipH="1" flipV="1">
            <a:off x="8976360" y="1584325"/>
            <a:ext cx="2035810" cy="4311015"/>
          </a:xfrm>
          <a:prstGeom prst="snip1Rect">
            <a:avLst>
              <a:gd name="adj" fmla="val 45787"/>
            </a:avLst>
          </a:prstGeom>
          <a:noFill/>
          <a:ln w="12700">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22" name="文本框 20"/>
          <p:cNvSpPr txBox="1"/>
          <p:nvPr/>
        </p:nvSpPr>
        <p:spPr>
          <a:xfrm flipH="1">
            <a:off x="2455545" y="1147445"/>
            <a:ext cx="1268730" cy="64516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AREA</a:t>
            </a:r>
            <a:endParaRPr lang="en-US" altLang="zh-CN"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a:p>
            <a:pPr lvl="0" algn="ctr"/>
            <a:r>
              <a:rPr lang="en-US" altLang="zh-CN"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01</a:t>
            </a:r>
          </a:p>
        </p:txBody>
      </p:sp>
      <p:sp>
        <p:nvSpPr>
          <p:cNvPr id="24" name="文本框 20"/>
          <p:cNvSpPr txBox="1"/>
          <p:nvPr/>
        </p:nvSpPr>
        <p:spPr>
          <a:xfrm flipH="1">
            <a:off x="6273165" y="1283335"/>
            <a:ext cx="1268730" cy="64516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b="1">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AREA</a:t>
            </a:r>
            <a:endParaRPr lang="en-US" altLang="zh-CN">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a:p>
            <a:pPr lvl="0" algn="ctr"/>
            <a:r>
              <a:rPr lang="en-US" altLang="zh-CN">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02</a:t>
            </a:r>
          </a:p>
        </p:txBody>
      </p:sp>
      <p:sp>
        <p:nvSpPr>
          <p:cNvPr id="26" name="文本框 20"/>
          <p:cNvSpPr txBox="1"/>
          <p:nvPr/>
        </p:nvSpPr>
        <p:spPr>
          <a:xfrm flipH="1">
            <a:off x="10100310" y="1273810"/>
            <a:ext cx="1268730" cy="64516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b="1">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AREA</a:t>
            </a:r>
            <a:endParaRPr lang="en-US" altLang="zh-CN">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a:p>
            <a:pPr lvl="0" algn="ctr"/>
            <a:r>
              <a:rPr lang="en-US" altLang="zh-CN">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03</a:t>
            </a:r>
          </a:p>
        </p:txBody>
      </p:sp>
      <p:sp>
        <p:nvSpPr>
          <p:cNvPr id="2" name="剪去单角的矩形 37"/>
          <p:cNvSpPr/>
          <p:nvPr/>
        </p:nvSpPr>
        <p:spPr>
          <a:xfrm rot="10800000" flipH="1" flipV="1">
            <a:off x="5132705" y="1584325"/>
            <a:ext cx="2035810" cy="4311015"/>
          </a:xfrm>
          <a:prstGeom prst="snip1Rect">
            <a:avLst>
              <a:gd name="adj" fmla="val 45787"/>
            </a:avLst>
          </a:prstGeom>
          <a:noFill/>
          <a:ln w="12700">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27" name="文本框 22"/>
          <p:cNvSpPr txBox="1"/>
          <p:nvPr/>
        </p:nvSpPr>
        <p:spPr>
          <a:xfrm flipH="1">
            <a:off x="9145720" y="2164210"/>
            <a:ext cx="1663066" cy="2229521"/>
          </a:xfrm>
          <a:prstGeom prst="rect">
            <a:avLst/>
          </a:prstGeom>
          <a:noFill/>
          <a:ln w="9525">
            <a:noFill/>
            <a:miter/>
          </a:ln>
          <a:effectLst>
            <a:outerShdw sx="999" sy="999" algn="ctr" rotWithShape="0">
              <a:srgbClr val="000000"/>
            </a:outerShdw>
          </a:effectLst>
        </p:spPr>
        <p:txBody>
          <a:bodyPr wrap="square" anchor="t">
            <a:spAutoFit/>
          </a:bodyPr>
          <a:lstStyle/>
          <a:p>
            <a:pPr lvl="0">
              <a:lnSpc>
                <a:spcPct val="13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基于现代机器对机器（</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M2M)</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多跳无线通信网络，设计了多点协作传输与路径、资源等选择与分配与的优化算法，配合深度学习与神经网路技术，可实现大数据的快速、准确传输。</a:t>
            </a:r>
          </a:p>
        </p:txBody>
      </p:sp>
      <p:sp>
        <p:nvSpPr>
          <p:cNvPr id="21" name="文本框 20"/>
          <p:cNvSpPr txBox="1"/>
          <p:nvPr/>
        </p:nvSpPr>
        <p:spPr>
          <a:xfrm flipH="1">
            <a:off x="8986726" y="4596523"/>
            <a:ext cx="2035810" cy="646331"/>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大型物联网的协作传输与资源分配</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TextBox 100"/>
          <p:cNvSpPr txBox="1">
            <a:spLocks noChangeArrowheads="1"/>
          </p:cNvSpPr>
          <p:nvPr/>
        </p:nvSpPr>
        <p:spPr bwMode="auto">
          <a:xfrm>
            <a:off x="497205" y="4854710"/>
            <a:ext cx="11268075" cy="16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50000"/>
              </a:lnSpc>
              <a:spcBef>
                <a:spcPct val="0"/>
              </a:spcBef>
              <a:buNone/>
            </a:pPr>
            <a:r>
              <a:rPr lang="en-US" altLang="zh-CN" sz="1800" dirty="0">
                <a:solidFill>
                  <a:schemeClr val="bg1"/>
                </a:solidFill>
                <a:latin typeface="Microsoft YaHei" panose="020B0503020204020204" pitchFamily="34" charset="-122"/>
                <a:ea typeface="Microsoft YaHei" panose="020B0503020204020204" pitchFamily="34" charset="-122"/>
              </a:rPr>
              <a:t>1.</a:t>
            </a:r>
            <a:r>
              <a:rPr lang="zh-CN" altLang="en-US" sz="1800" dirty="0">
                <a:solidFill>
                  <a:schemeClr val="bg1"/>
                </a:solidFill>
                <a:latin typeface="Microsoft YaHei" panose="020B0503020204020204" pitchFamily="34" charset="-122"/>
                <a:ea typeface="Microsoft YaHei" panose="020B0503020204020204" pitchFamily="34" charset="-122"/>
              </a:rPr>
              <a:t>根据应用的不同，利用不同的选择标准对神经形态视觉（</a:t>
            </a:r>
            <a:r>
              <a:rPr lang="en-US" altLang="zh-CN" sz="1800" dirty="0">
                <a:solidFill>
                  <a:schemeClr val="bg1"/>
                </a:solidFill>
                <a:latin typeface="Microsoft YaHei" panose="020B0503020204020204" pitchFamily="34" charset="-122"/>
                <a:ea typeface="Microsoft YaHei" panose="020B0503020204020204" pitchFamily="34" charset="-122"/>
              </a:rPr>
              <a:t>DAVIS</a:t>
            </a:r>
            <a:r>
              <a:rPr lang="zh-CN" altLang="en-US" sz="1800" dirty="0">
                <a:solidFill>
                  <a:schemeClr val="bg1"/>
                </a:solidFill>
                <a:latin typeface="Microsoft YaHei" panose="020B0503020204020204" pitchFamily="34" charset="-122"/>
                <a:ea typeface="Microsoft YaHei" panose="020B0503020204020204" pitchFamily="34" charset="-122"/>
              </a:rPr>
              <a:t>）数据在发送端进行预处理，为不同的数据设定不同的优先级标号。</a:t>
            </a:r>
            <a:endParaRPr lang="en-US" altLang="zh-CN" sz="1800" dirty="0">
              <a:solidFill>
                <a:schemeClr val="bg1"/>
              </a:solidFill>
              <a:latin typeface="Microsoft YaHei" panose="020B0503020204020204" pitchFamily="34" charset="-122"/>
              <a:ea typeface="Microsoft YaHei" panose="020B0503020204020204" pitchFamily="34" charset="-122"/>
            </a:endParaRPr>
          </a:p>
          <a:p>
            <a:pPr>
              <a:lnSpc>
                <a:spcPct val="150000"/>
              </a:lnSpc>
              <a:spcBef>
                <a:spcPct val="0"/>
              </a:spcBef>
              <a:buNone/>
            </a:pPr>
            <a:r>
              <a:rPr lang="en-US" altLang="zh-CN" sz="1800" dirty="0">
                <a:solidFill>
                  <a:schemeClr val="bg1"/>
                </a:solidFill>
                <a:latin typeface="Microsoft YaHei" panose="020B0503020204020204" pitchFamily="34" charset="-122"/>
                <a:ea typeface="Microsoft YaHei" panose="020B0503020204020204" pitchFamily="34" charset="-122"/>
              </a:rPr>
              <a:t>2.</a:t>
            </a:r>
            <a:r>
              <a:rPr lang="zh-CN" altLang="en-CN" sz="1800" dirty="0">
                <a:solidFill>
                  <a:schemeClr val="bg1"/>
                </a:solidFill>
                <a:latin typeface="Microsoft YaHei" panose="020B0503020204020204" pitchFamily="34" charset="-122"/>
                <a:ea typeface="Microsoft YaHei" panose="020B0503020204020204" pitchFamily="34" charset="-122"/>
              </a:rPr>
              <a:t>在</a:t>
            </a:r>
            <a:r>
              <a:rPr lang="zh-CN" altLang="en-US" sz="1800" dirty="0">
                <a:solidFill>
                  <a:schemeClr val="bg1"/>
                </a:solidFill>
                <a:latin typeface="Microsoft YaHei" panose="020B0503020204020204" pitchFamily="34" charset="-122"/>
                <a:ea typeface="Microsoft YaHei" panose="020B0503020204020204" pitchFamily="34" charset="-122"/>
              </a:rPr>
              <a:t>中继节点与接收端分别利用分级系统对不同优先级的数据进行解码与数据恢复，实现重要数据的优先处理，减少应用的相应延迟。</a:t>
            </a:r>
          </a:p>
        </p:txBody>
      </p:sp>
      <p:sp>
        <p:nvSpPr>
          <p:cNvPr id="6" name="矩形 5"/>
          <p:cNvSpPr/>
          <p:nvPr/>
        </p:nvSpPr>
        <p:spPr>
          <a:xfrm>
            <a:off x="497205" y="589280"/>
            <a:ext cx="10948670" cy="499560"/>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神经形态视觉（</a:t>
            </a:r>
            <a:r>
              <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DAVIS</a:t>
            </a: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）数据物联网的收发端设计</a:t>
            </a:r>
          </a:p>
        </p:txBody>
      </p:sp>
      <p:pic>
        <p:nvPicPr>
          <p:cNvPr id="9" name="图片 1">
            <a:extLst>
              <a:ext uri="{FF2B5EF4-FFF2-40B4-BE49-F238E27FC236}">
                <a16:creationId xmlns:a16="http://schemas.microsoft.com/office/drawing/2014/main" id="{7C9DD57E-C94A-6B47-90A5-1E7930ABD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 y="1259705"/>
            <a:ext cx="5274310" cy="1487170"/>
          </a:xfrm>
          <a:prstGeom prst="rect">
            <a:avLst/>
          </a:prstGeom>
          <a:solidFill>
            <a:schemeClr val="bg1"/>
          </a:solidFill>
        </p:spPr>
      </p:pic>
      <p:pic>
        <p:nvPicPr>
          <p:cNvPr id="10" name="图片 2">
            <a:extLst>
              <a:ext uri="{FF2B5EF4-FFF2-40B4-BE49-F238E27FC236}">
                <a16:creationId xmlns:a16="http://schemas.microsoft.com/office/drawing/2014/main" id="{B542CB87-0C85-294C-A595-EFFAE5DA9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 y="3216760"/>
            <a:ext cx="5274310" cy="1294130"/>
          </a:xfrm>
          <a:prstGeom prst="rect">
            <a:avLst/>
          </a:prstGeom>
          <a:solidFill>
            <a:schemeClr val="bg1"/>
          </a:solidFill>
        </p:spPr>
      </p:pic>
      <p:pic>
        <p:nvPicPr>
          <p:cNvPr id="11" name="图片 3">
            <a:extLst>
              <a:ext uri="{FF2B5EF4-FFF2-40B4-BE49-F238E27FC236}">
                <a16:creationId xmlns:a16="http://schemas.microsoft.com/office/drawing/2014/main" id="{D155EF51-9576-FC44-8969-2198CE56D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211" y="1306375"/>
            <a:ext cx="2730500" cy="1358900"/>
          </a:xfrm>
          <a:prstGeom prst="rect">
            <a:avLst/>
          </a:prstGeom>
          <a:solidFill>
            <a:schemeClr val="bg1"/>
          </a:solidFill>
        </p:spPr>
      </p:pic>
      <p:pic>
        <p:nvPicPr>
          <p:cNvPr id="12" name="图片 5">
            <a:extLst>
              <a:ext uri="{FF2B5EF4-FFF2-40B4-BE49-F238E27FC236}">
                <a16:creationId xmlns:a16="http://schemas.microsoft.com/office/drawing/2014/main" id="{60DCB28B-CB82-0141-BFB0-17C070829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207" y="3282956"/>
            <a:ext cx="5274310" cy="1103630"/>
          </a:xfrm>
          <a:prstGeom prst="rect">
            <a:avLst/>
          </a:prstGeom>
          <a:solidFill>
            <a:schemeClr val="bg1"/>
          </a:solidFill>
        </p:spPr>
      </p:pic>
      <p:sp>
        <p:nvSpPr>
          <p:cNvPr id="2" name="TextBox 1">
            <a:extLst>
              <a:ext uri="{FF2B5EF4-FFF2-40B4-BE49-F238E27FC236}">
                <a16:creationId xmlns:a16="http://schemas.microsoft.com/office/drawing/2014/main" id="{C37B19B3-E332-064C-865B-BA717F3A1036}"/>
              </a:ext>
            </a:extLst>
          </p:cNvPr>
          <p:cNvSpPr txBox="1"/>
          <p:nvPr/>
        </p:nvSpPr>
        <p:spPr>
          <a:xfrm>
            <a:off x="2654551" y="2801201"/>
            <a:ext cx="1359668" cy="369332"/>
          </a:xfrm>
          <a:prstGeom prst="rect">
            <a:avLst/>
          </a:prstGeom>
          <a:noFill/>
        </p:spPr>
        <p:txBody>
          <a:bodyPr wrap="none" rtlCol="0">
            <a:spAutoFit/>
          </a:bodyPr>
          <a:lstStyle/>
          <a:p>
            <a:r>
              <a:rPr lang="en-CN" dirty="0">
                <a:solidFill>
                  <a:schemeClr val="bg1"/>
                </a:solidFill>
                <a:latin typeface="Microsoft YaHei" panose="020B0503020204020204" pitchFamily="34" charset="-122"/>
                <a:ea typeface="Microsoft YaHei" panose="020B0503020204020204" pitchFamily="34" charset="-122"/>
              </a:rPr>
              <a:t>信息发送端</a:t>
            </a:r>
          </a:p>
        </p:txBody>
      </p:sp>
      <p:sp>
        <p:nvSpPr>
          <p:cNvPr id="13" name="TextBox 12">
            <a:extLst>
              <a:ext uri="{FF2B5EF4-FFF2-40B4-BE49-F238E27FC236}">
                <a16:creationId xmlns:a16="http://schemas.microsoft.com/office/drawing/2014/main" id="{B24B934A-5B6B-944D-B383-40977F3B0435}"/>
              </a:ext>
            </a:extLst>
          </p:cNvPr>
          <p:cNvSpPr txBox="1"/>
          <p:nvPr/>
        </p:nvSpPr>
        <p:spPr>
          <a:xfrm>
            <a:off x="2594155" y="4582479"/>
            <a:ext cx="1338828" cy="369332"/>
          </a:xfrm>
          <a:prstGeom prst="rect">
            <a:avLst/>
          </a:prstGeom>
          <a:noFill/>
        </p:spPr>
        <p:txBody>
          <a:bodyPr wrap="none" rtlCol="0">
            <a:spAutoFit/>
          </a:bodyPr>
          <a:lstStyle/>
          <a:p>
            <a:r>
              <a:rPr lang="en-CN" dirty="0">
                <a:solidFill>
                  <a:schemeClr val="bg1"/>
                </a:solidFill>
                <a:latin typeface="Microsoft YaHei" panose="020B0503020204020204" pitchFamily="34" charset="-122"/>
                <a:ea typeface="Microsoft YaHei" panose="020B0503020204020204" pitchFamily="34" charset="-122"/>
              </a:rPr>
              <a:t>信息接收端</a:t>
            </a:r>
          </a:p>
        </p:txBody>
      </p:sp>
      <p:sp>
        <p:nvSpPr>
          <p:cNvPr id="14" name="TextBox 13">
            <a:extLst>
              <a:ext uri="{FF2B5EF4-FFF2-40B4-BE49-F238E27FC236}">
                <a16:creationId xmlns:a16="http://schemas.microsoft.com/office/drawing/2014/main" id="{B9FA20C3-6F4F-D34C-984D-8152287FB3E9}"/>
              </a:ext>
            </a:extLst>
          </p:cNvPr>
          <p:cNvSpPr txBox="1"/>
          <p:nvPr/>
        </p:nvSpPr>
        <p:spPr>
          <a:xfrm>
            <a:off x="8735463" y="2752840"/>
            <a:ext cx="1107996" cy="369332"/>
          </a:xfrm>
          <a:prstGeom prst="rect">
            <a:avLst/>
          </a:prstGeom>
          <a:noFill/>
        </p:spPr>
        <p:txBody>
          <a:bodyPr wrap="none" rtlCol="0">
            <a:spAutoFit/>
          </a:bodyPr>
          <a:lstStyle/>
          <a:p>
            <a:r>
              <a:rPr lang="en-CN" dirty="0">
                <a:solidFill>
                  <a:schemeClr val="bg1"/>
                </a:solidFill>
                <a:latin typeface="Microsoft YaHei" panose="020B0503020204020204" pitchFamily="34" charset="-122"/>
                <a:ea typeface="Microsoft YaHei" panose="020B0503020204020204" pitchFamily="34" charset="-122"/>
              </a:rPr>
              <a:t>中继节点</a:t>
            </a:r>
          </a:p>
        </p:txBody>
      </p:sp>
      <p:sp>
        <p:nvSpPr>
          <p:cNvPr id="15" name="TextBox 14">
            <a:extLst>
              <a:ext uri="{FF2B5EF4-FFF2-40B4-BE49-F238E27FC236}">
                <a16:creationId xmlns:a16="http://schemas.microsoft.com/office/drawing/2014/main" id="{9D27E553-83A8-F940-B477-D72E348551DE}"/>
              </a:ext>
            </a:extLst>
          </p:cNvPr>
          <p:cNvSpPr txBox="1"/>
          <p:nvPr/>
        </p:nvSpPr>
        <p:spPr>
          <a:xfrm>
            <a:off x="8195064" y="4491025"/>
            <a:ext cx="1976823" cy="369332"/>
          </a:xfrm>
          <a:prstGeom prst="rect">
            <a:avLst/>
          </a:prstGeom>
          <a:noFill/>
        </p:spPr>
        <p:txBody>
          <a:bodyPr wrap="none" rtlCol="0">
            <a:spAutoFit/>
          </a:bodyPr>
          <a:lstStyle/>
          <a:p>
            <a:r>
              <a:rPr lang="en-CN" dirty="0">
                <a:solidFill>
                  <a:schemeClr val="bg1"/>
                </a:solidFill>
              </a:rPr>
              <a:t>DVS</a:t>
            </a:r>
            <a:r>
              <a:rPr lang="en-CN" dirty="0">
                <a:solidFill>
                  <a:schemeClr val="bg1"/>
                </a:solidFill>
                <a:latin typeface="Microsoft YaHei" panose="020B0503020204020204" pitchFamily="34" charset="-122"/>
                <a:ea typeface="Microsoft YaHei" panose="020B0503020204020204" pitchFamily="34" charset="-122"/>
              </a:rPr>
              <a:t>信息数据结构</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内容占位符 2"/>
          <p:cNvSpPr txBox="1"/>
          <p:nvPr/>
        </p:nvSpPr>
        <p:spPr>
          <a:xfrm>
            <a:off x="701675" y="716915"/>
            <a:ext cx="9401810" cy="1181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提出针对</a:t>
            </a:r>
            <a:r>
              <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5G</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接入网的上行通路的非正交多址接入技术，设计了基于工业网络的二进制物理层网络编码</a:t>
            </a:r>
            <a:r>
              <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(BMAS)</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技术，解决了负载通路负担过重、传输阻塞与数据处理延迟等问题。</a:t>
            </a: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50000"/>
              </a:lnSpc>
              <a:buNone/>
            </a:pP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30000"/>
              </a:lnSpc>
              <a:spcBef>
                <a:spcPts val="600"/>
              </a:spcBef>
              <a:buNone/>
            </a:pP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 name="直接连接符 6"/>
          <p:cNvCxnSpPr/>
          <p:nvPr/>
        </p:nvCxnSpPr>
        <p:spPr>
          <a:xfrm flipV="1">
            <a:off x="701675" y="1735455"/>
            <a:ext cx="10454005" cy="635"/>
          </a:xfrm>
          <a:prstGeom prst="line">
            <a:avLst/>
          </a:prstGeom>
          <a:ln w="38100">
            <a:solidFill>
              <a:srgbClr val="E8D75B"/>
            </a:solidFill>
          </a:ln>
        </p:spPr>
        <p:style>
          <a:lnRef idx="1">
            <a:schemeClr val="accent1"/>
          </a:lnRef>
          <a:fillRef idx="0">
            <a:schemeClr val="accent1"/>
          </a:fillRef>
          <a:effectRef idx="0">
            <a:schemeClr val="accent1"/>
          </a:effectRef>
          <a:fontRef idx="minor">
            <a:schemeClr val="tx1"/>
          </a:fontRef>
        </p:style>
      </p:cxnSp>
      <p:pic>
        <p:nvPicPr>
          <p:cNvPr id="9" name="图片 14">
            <a:extLst>
              <a:ext uri="{FF2B5EF4-FFF2-40B4-BE49-F238E27FC236}">
                <a16:creationId xmlns:a16="http://schemas.microsoft.com/office/drawing/2014/main" id="{55E76340-0D63-064A-B0CF-8B84734A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308" y="1915700"/>
            <a:ext cx="5293002" cy="3956050"/>
          </a:xfrm>
          <a:prstGeom prst="rect">
            <a:avLst/>
          </a:prstGeom>
        </p:spPr>
      </p:pic>
      <p:pic>
        <p:nvPicPr>
          <p:cNvPr id="10" name="图片 12">
            <a:extLst>
              <a:ext uri="{FF2B5EF4-FFF2-40B4-BE49-F238E27FC236}">
                <a16:creationId xmlns:a16="http://schemas.microsoft.com/office/drawing/2014/main" id="{6F617122-3046-424F-A6B3-12F0E6AA3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75" y="1915700"/>
            <a:ext cx="5274310" cy="3956050"/>
          </a:xfrm>
          <a:prstGeom prst="rect">
            <a:avLst/>
          </a:prstGeom>
        </p:spPr>
      </p:pic>
      <p:sp>
        <p:nvSpPr>
          <p:cNvPr id="2" name="TextBox 1">
            <a:extLst>
              <a:ext uri="{FF2B5EF4-FFF2-40B4-BE49-F238E27FC236}">
                <a16:creationId xmlns:a16="http://schemas.microsoft.com/office/drawing/2014/main" id="{B6588E2D-A576-EC4A-81DE-3200D384E3E3}"/>
              </a:ext>
            </a:extLst>
          </p:cNvPr>
          <p:cNvSpPr txBox="1"/>
          <p:nvPr/>
        </p:nvSpPr>
        <p:spPr>
          <a:xfrm>
            <a:off x="2024207" y="6015903"/>
            <a:ext cx="2629246" cy="369332"/>
          </a:xfrm>
          <a:prstGeom prst="rect">
            <a:avLst/>
          </a:prstGeom>
          <a:noFill/>
        </p:spPr>
        <p:txBody>
          <a:bodyPr wrap="none" rtlCol="0">
            <a:spAutoFit/>
          </a:bodyPr>
          <a:lstStyle/>
          <a:p>
            <a:r>
              <a:rPr lang="en-US" dirty="0" err="1">
                <a:solidFill>
                  <a:schemeClr val="bg1"/>
                </a:solidFill>
                <a:latin typeface="Microsoft YaHei" panose="020B0503020204020204" pitchFamily="34" charset="-122"/>
                <a:ea typeface="Microsoft YaHei" panose="020B0503020204020204" pitchFamily="34" charset="-122"/>
              </a:rPr>
              <a:t>网络失效概率</a:t>
            </a:r>
            <a:r>
              <a:rPr lang="zh-CN" altLang="en-US" dirty="0">
                <a:solidFill>
                  <a:schemeClr val="bg1"/>
                </a:solidFill>
                <a:latin typeface="Microsoft YaHei" panose="020B0503020204020204" pitchFamily="34" charset="-122"/>
                <a:ea typeface="Microsoft YaHei" panose="020B0503020204020204" pitchFamily="34" charset="-122"/>
              </a:rPr>
              <a:t> </a:t>
            </a:r>
            <a:r>
              <a:rPr lang="en-US" dirty="0">
                <a:solidFill>
                  <a:schemeClr val="bg1"/>
                </a:solidFill>
                <a:latin typeface="Microsoft YaHei" panose="020B0503020204020204" pitchFamily="34" charset="-122"/>
                <a:ea typeface="Microsoft YaHei" panose="020B0503020204020204" pitchFamily="34" charset="-122"/>
              </a:rPr>
              <a:t>vs</a:t>
            </a:r>
            <a:r>
              <a:rPr lang="zh-CN" altLang="en-US" dirty="0">
                <a:solidFill>
                  <a:schemeClr val="bg1"/>
                </a:solidFill>
                <a:latin typeface="Microsoft YaHei" panose="020B0503020204020204" pitchFamily="34" charset="-122"/>
                <a:ea typeface="Microsoft YaHei" panose="020B0503020204020204" pitchFamily="34" charset="-122"/>
              </a:rPr>
              <a:t> </a:t>
            </a:r>
            <a:r>
              <a:rPr lang="en-US" dirty="0" err="1">
                <a:solidFill>
                  <a:schemeClr val="bg1"/>
                </a:solidFill>
                <a:latin typeface="Microsoft YaHei" panose="020B0503020204020204" pitchFamily="34" charset="-122"/>
                <a:ea typeface="Microsoft YaHei" panose="020B0503020204020204" pitchFamily="34" charset="-122"/>
              </a:rPr>
              <a:t>信噪比</a:t>
            </a:r>
            <a:endParaRPr lang="en-CN" dirty="0">
              <a:solidFill>
                <a:schemeClr val="bg1"/>
              </a:solidFill>
              <a:latin typeface="Microsoft YaHei" panose="020B0503020204020204" pitchFamily="34" charset="-122"/>
              <a:ea typeface="Microsoft YaHei" panose="020B0503020204020204" pitchFamily="34" charset="-122"/>
            </a:endParaRPr>
          </a:p>
        </p:txBody>
      </p:sp>
      <p:sp>
        <p:nvSpPr>
          <p:cNvPr id="12" name="TextBox 11">
            <a:extLst>
              <a:ext uri="{FF2B5EF4-FFF2-40B4-BE49-F238E27FC236}">
                <a16:creationId xmlns:a16="http://schemas.microsoft.com/office/drawing/2014/main" id="{D8ECB5D8-C7FF-2C4F-A578-B83A3ED588C6}"/>
              </a:ext>
            </a:extLst>
          </p:cNvPr>
          <p:cNvSpPr txBox="1"/>
          <p:nvPr/>
        </p:nvSpPr>
        <p:spPr>
          <a:xfrm>
            <a:off x="6900233" y="6015903"/>
            <a:ext cx="3647152" cy="369332"/>
          </a:xfrm>
          <a:prstGeom prst="rect">
            <a:avLst/>
          </a:prstGeom>
          <a:noFill/>
        </p:spPr>
        <p:txBody>
          <a:bodyPr wrap="none" rtlCol="0">
            <a:spAutoFit/>
          </a:bodyPr>
          <a:lstStyle/>
          <a:p>
            <a:r>
              <a:rPr lang="en-US" dirty="0" err="1">
                <a:solidFill>
                  <a:schemeClr val="bg1"/>
                </a:solidFill>
                <a:latin typeface="Microsoft YaHei" panose="020B0503020204020204" pitchFamily="34" charset="-122"/>
                <a:ea typeface="Microsoft YaHei" panose="020B0503020204020204" pitchFamily="34" charset="-122"/>
              </a:rPr>
              <a:t>编码矩阵的错误对准概率与误码率</a:t>
            </a:r>
            <a:endParaRPr lang="en-CN"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内容占位符 2"/>
          <p:cNvSpPr txBox="1"/>
          <p:nvPr/>
        </p:nvSpPr>
        <p:spPr>
          <a:xfrm>
            <a:off x="701675" y="716915"/>
            <a:ext cx="9401810" cy="1181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提出针对</a:t>
            </a:r>
            <a:r>
              <a:rPr lang="zh-CN" altLang="en-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大规模</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多跳</a:t>
            </a:r>
            <a:r>
              <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Mesh</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网路的传输技术，设计了基于喷泉码</a:t>
            </a:r>
            <a:r>
              <a:rPr lang="zh-CN" altLang="en-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的</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协作传输与机会编解码技术，解决了海量大数据在多跳网络中的传输与处理延迟等问题。</a:t>
            </a: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50000"/>
              </a:lnSpc>
              <a:buNone/>
            </a:pP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30000"/>
              </a:lnSpc>
              <a:spcBef>
                <a:spcPts val="600"/>
              </a:spcBef>
              <a:buNone/>
            </a:pP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 name="直接连接符 6"/>
          <p:cNvCxnSpPr/>
          <p:nvPr/>
        </p:nvCxnSpPr>
        <p:spPr>
          <a:xfrm flipV="1">
            <a:off x="701675" y="1735455"/>
            <a:ext cx="10454005" cy="635"/>
          </a:xfrm>
          <a:prstGeom prst="line">
            <a:avLst/>
          </a:prstGeom>
          <a:ln w="38100">
            <a:solidFill>
              <a:srgbClr val="E8D75B"/>
            </a:solidFill>
          </a:ln>
        </p:spPr>
        <p:style>
          <a:lnRef idx="1">
            <a:schemeClr val="accent1"/>
          </a:lnRef>
          <a:fillRef idx="0">
            <a:schemeClr val="accent1"/>
          </a:fillRef>
          <a:effectRef idx="0">
            <a:schemeClr val="accent1"/>
          </a:effectRef>
          <a:fontRef idx="minor">
            <a:schemeClr val="tx1"/>
          </a:fontRef>
        </p:style>
      </p:cxnSp>
      <p:pic>
        <p:nvPicPr>
          <p:cNvPr id="8" name="图片 4">
            <a:extLst>
              <a:ext uri="{FF2B5EF4-FFF2-40B4-BE49-F238E27FC236}">
                <a16:creationId xmlns:a16="http://schemas.microsoft.com/office/drawing/2014/main" id="{28B000CC-C356-D04F-9CF4-7ACBC3199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35" y="1984375"/>
            <a:ext cx="5274310" cy="3742690"/>
          </a:xfrm>
          <a:prstGeom prst="rect">
            <a:avLst/>
          </a:prstGeom>
        </p:spPr>
      </p:pic>
      <p:pic>
        <p:nvPicPr>
          <p:cNvPr id="12" name="图片 9">
            <a:extLst>
              <a:ext uri="{FF2B5EF4-FFF2-40B4-BE49-F238E27FC236}">
                <a16:creationId xmlns:a16="http://schemas.microsoft.com/office/drawing/2014/main" id="{854A889C-6F7A-5444-BD96-711E2158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87550"/>
            <a:ext cx="5274310" cy="3739515"/>
          </a:xfrm>
          <a:prstGeom prst="rect">
            <a:avLst/>
          </a:prstGeom>
        </p:spPr>
      </p:pic>
      <p:sp>
        <p:nvSpPr>
          <p:cNvPr id="3" name="Rectangle 2">
            <a:extLst>
              <a:ext uri="{FF2B5EF4-FFF2-40B4-BE49-F238E27FC236}">
                <a16:creationId xmlns:a16="http://schemas.microsoft.com/office/drawing/2014/main" id="{5FFCB0D7-92E4-154F-BDBC-0F4788663EA1}"/>
              </a:ext>
            </a:extLst>
          </p:cNvPr>
          <p:cNvSpPr/>
          <p:nvPr/>
        </p:nvSpPr>
        <p:spPr>
          <a:xfrm>
            <a:off x="2756302" y="5937424"/>
            <a:ext cx="6344750" cy="369332"/>
          </a:xfrm>
          <a:prstGeom prst="rect">
            <a:avLst/>
          </a:prstGeom>
          <a:solidFill>
            <a:schemeClr val="bg1"/>
          </a:solidFill>
        </p:spPr>
        <p:txBody>
          <a:bodyPr wrap="none">
            <a:spAutoFit/>
          </a:bodyPr>
          <a:lstStyle/>
          <a:p>
            <a:pPr algn="just"/>
            <a:r>
              <a:rPr lang="zh-CN" altLang="en-US" kern="100" dirty="0">
                <a:latin typeface="Microsoft YaHei" panose="020B0503020204020204" pitchFamily="34" charset="-122"/>
                <a:ea typeface="Microsoft YaHei" panose="020B0503020204020204" pitchFamily="34" charset="-122"/>
                <a:cs typeface="Microsoft YaHei" panose="020B0503020204020204" pitchFamily="34" charset="-122"/>
              </a:rPr>
              <a:t>机会喷泉码的预计传输统计（</a:t>
            </a:r>
            <a:r>
              <a:rPr lang="en-US" kern="100" dirty="0">
                <a:latin typeface="Microsoft YaHei" panose="020B0503020204020204" pitchFamily="34" charset="-122"/>
                <a:ea typeface="Microsoft YaHei" panose="020B0503020204020204" pitchFamily="34" charset="-122"/>
                <a:cs typeface="Microsoft YaHei" panose="020B0503020204020204" pitchFamily="34" charset="-122"/>
              </a:rPr>
              <a:t>ETX</a:t>
            </a:r>
            <a:r>
              <a:rPr lang="zh-CN" altLang="en-US" kern="100" dirty="0">
                <a:latin typeface="Microsoft YaHei" panose="020B0503020204020204" pitchFamily="34" charset="-122"/>
                <a:ea typeface="Microsoft YaHei" panose="020B0503020204020204" pitchFamily="34" charset="-122"/>
                <a:cs typeface="Microsoft YaHei" panose="020B0503020204020204" pitchFamily="34" charset="-122"/>
              </a:rPr>
              <a:t>）与解码计算量（</a:t>
            </a:r>
            <a:r>
              <a:rPr lang="en-US" kern="100" dirty="0" err="1">
                <a:latin typeface="Microsoft YaHei" panose="020B0503020204020204" pitchFamily="34" charset="-122"/>
                <a:ea typeface="Microsoft YaHei" panose="020B0503020204020204" pitchFamily="34" charset="-122"/>
                <a:cs typeface="Microsoft YaHei" panose="020B0503020204020204" pitchFamily="34" charset="-122"/>
              </a:rPr>
              <a:t>NoAD</a:t>
            </a:r>
            <a:r>
              <a:rPr lang="zh-CN" altLang="en-US" kern="100" dirty="0">
                <a:latin typeface="Microsoft YaHei" panose="020B0503020204020204" pitchFamily="34" charset="-122"/>
                <a:ea typeface="Microsoft YaHei" panose="020B0503020204020204" pitchFamily="34" charset="-122"/>
                <a:cs typeface="Microsoft YaHei" panose="020B0503020204020204" pitchFamily="34" charset="-122"/>
              </a:rPr>
              <a:t>）</a:t>
            </a:r>
            <a:endParaRPr lang="en-CN" sz="12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5518045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571500" y="436627"/>
            <a:ext cx="3350260" cy="398780"/>
          </a:xfrm>
          <a:prstGeom prst="rect">
            <a:avLst/>
          </a:prstGeom>
          <a:noFill/>
        </p:spPr>
        <p:txBody>
          <a:bodyPr wrap="square" lIns="0" rtlCol="0">
            <a:spAutoFit/>
          </a:bodyPr>
          <a:lstStyle/>
          <a:p>
            <a:pPr marL="342900" marR="0" lvl="0" indent="-342900" algn="di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sym typeface="+mn-ea"/>
              </a:rPr>
              <a:t>基金主持与参与情况</a:t>
            </a:r>
          </a:p>
        </p:txBody>
      </p:sp>
      <p:cxnSp>
        <p:nvCxnSpPr>
          <p:cNvPr id="17" name="直接连接符 16"/>
          <p:cNvCxnSpPr/>
          <p:nvPr/>
        </p:nvCxnSpPr>
        <p:spPr>
          <a:xfrm flipV="1">
            <a:off x="599440" y="880586"/>
            <a:ext cx="10993120" cy="29845"/>
          </a:xfrm>
          <a:prstGeom prst="line">
            <a:avLst/>
          </a:prstGeom>
          <a:ln>
            <a:solidFill>
              <a:srgbClr val="E8D75B"/>
            </a:solidFill>
          </a:ln>
        </p:spPr>
        <p:style>
          <a:lnRef idx="1">
            <a:schemeClr val="accent1"/>
          </a:lnRef>
          <a:fillRef idx="0">
            <a:schemeClr val="accent1"/>
          </a:fillRef>
          <a:effectRef idx="0">
            <a:schemeClr val="accent1"/>
          </a:effectRef>
          <a:fontRef idx="minor">
            <a:schemeClr val="tx1"/>
          </a:fontRef>
        </p:style>
      </p:cxnSp>
      <p:sp>
        <p:nvSpPr>
          <p:cNvPr id="6" name="Rectangle 4"/>
          <p:cNvSpPr>
            <a:spLocks noChangeArrowheads="1"/>
          </p:cNvSpPr>
          <p:nvPr/>
        </p:nvSpPr>
        <p:spPr bwMode="auto">
          <a:xfrm>
            <a:off x="3790581" y="988422"/>
            <a:ext cx="7620146"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pPr>
            <a:r>
              <a:rPr lang="zh-CN" altLang="en-US" sz="1600" dirty="0">
                <a:solidFill>
                  <a:schemeClr val="bg1"/>
                </a:solidFill>
                <a:latin typeface="Microsoft YaHei" panose="020B0503020204020204" pitchFamily="34" charset="-122"/>
                <a:ea typeface="Microsoft YaHei" panose="020B0503020204020204" pitchFamily="34" charset="-122"/>
              </a:rPr>
              <a:t>彭彤博士参与英国工程和自然科学研究委员会（</a:t>
            </a:r>
            <a:r>
              <a:rPr lang="en-US" altLang="zh-CN" sz="1600" dirty="0">
                <a:solidFill>
                  <a:schemeClr val="bg1"/>
                </a:solidFill>
                <a:latin typeface="Microsoft YaHei" panose="020B0503020204020204" pitchFamily="34" charset="-122"/>
                <a:ea typeface="Microsoft YaHei" panose="020B0503020204020204" pitchFamily="34" charset="-122"/>
              </a:rPr>
              <a:t>EPSRC</a:t>
            </a:r>
            <a:r>
              <a:rPr lang="zh-CN" altLang="en-US" sz="1600" dirty="0">
                <a:solidFill>
                  <a:schemeClr val="bg1"/>
                </a:solidFill>
                <a:latin typeface="Microsoft YaHei" panose="020B0503020204020204" pitchFamily="34" charset="-122"/>
                <a:ea typeface="Microsoft YaHei" panose="020B0503020204020204" pitchFamily="34" charset="-122"/>
              </a:rPr>
              <a:t>）国家级科研项目：大量机器对机器网络的通信信 号处理方案（</a:t>
            </a:r>
            <a:r>
              <a:rPr lang="en-US" altLang="zh-CN" sz="1600" dirty="0">
                <a:solidFill>
                  <a:schemeClr val="bg1"/>
                </a:solidFill>
                <a:latin typeface="Microsoft YaHei" panose="020B0503020204020204" pitchFamily="34" charset="-122"/>
                <a:ea typeface="Microsoft YaHei" panose="020B0503020204020204" pitchFamily="34" charset="-122"/>
              </a:rPr>
              <a:t>Communications Signal Processing Based Solutions for Massive Machine-to-Machine Networks (M3NETs)</a:t>
            </a:r>
            <a:r>
              <a:rPr lang="zh-CN" altLang="en-US" sz="1600" dirty="0">
                <a:solidFill>
                  <a:schemeClr val="bg1"/>
                </a:solidFill>
                <a:latin typeface="Microsoft YaHei" panose="020B0503020204020204" pitchFamily="34" charset="-122"/>
                <a:ea typeface="Microsoft YaHei" panose="020B0503020204020204" pitchFamily="34" charset="-122"/>
              </a:rPr>
              <a:t>，项目编号</a:t>
            </a:r>
            <a:r>
              <a:rPr lang="en-US" altLang="zh-CN" sz="1600" dirty="0">
                <a:solidFill>
                  <a:schemeClr val="bg1"/>
                </a:solidFill>
                <a:latin typeface="Microsoft YaHei" panose="020B0503020204020204" pitchFamily="34" charset="-122"/>
                <a:ea typeface="Microsoft YaHei" panose="020B0503020204020204" pitchFamily="34" charset="-122"/>
              </a:rPr>
              <a:t>EP/R006385/1</a:t>
            </a:r>
            <a:r>
              <a:rPr lang="zh-CN" altLang="en-US" sz="1600" dirty="0">
                <a:solidFill>
                  <a:schemeClr val="bg1"/>
                </a:solidFill>
                <a:latin typeface="Microsoft YaHei" panose="020B0503020204020204" pitchFamily="34" charset="-122"/>
                <a:ea typeface="Microsoft YaHei" panose="020B0503020204020204" pitchFamily="34" charset="-122"/>
              </a:rPr>
              <a:t>）</a:t>
            </a:r>
            <a:r>
              <a:rPr lang="en-US" altLang="zh-CN" sz="1600" dirty="0">
                <a:solidFill>
                  <a:schemeClr val="bg1"/>
                </a:solidFill>
                <a:latin typeface="Microsoft YaHei" panose="020B0503020204020204" pitchFamily="34" charset="-122"/>
                <a:ea typeface="Microsoft YaHei" panose="020B0503020204020204" pitchFamily="34" charset="-122"/>
              </a:rPr>
              <a:t>, 2021-05 </a:t>
            </a:r>
            <a:r>
              <a:rPr lang="zh-CN" altLang="en-US" sz="1600" dirty="0">
                <a:solidFill>
                  <a:schemeClr val="bg1"/>
                </a:solidFill>
                <a:latin typeface="Microsoft YaHei" panose="020B0503020204020204" pitchFamily="34" charset="-122"/>
                <a:ea typeface="Microsoft YaHei" panose="020B0503020204020204" pitchFamily="34" charset="-122"/>
              </a:rPr>
              <a:t>至 </a:t>
            </a:r>
            <a:r>
              <a:rPr lang="en-US" altLang="zh-CN" sz="1600" dirty="0">
                <a:solidFill>
                  <a:schemeClr val="bg1"/>
                </a:solidFill>
                <a:latin typeface="Microsoft YaHei" panose="020B0503020204020204" pitchFamily="34" charset="-122"/>
                <a:ea typeface="Microsoft YaHei" panose="020B0503020204020204" pitchFamily="34" charset="-122"/>
              </a:rPr>
              <a:t>2021-10, </a:t>
            </a:r>
            <a:r>
              <a:rPr lang="zh-CN" altLang="en-US" sz="1600" dirty="0">
                <a:solidFill>
                  <a:schemeClr val="bg1"/>
                </a:solidFill>
                <a:latin typeface="Microsoft YaHei" panose="020B0503020204020204" pitchFamily="34" charset="-122"/>
                <a:ea typeface="Microsoft YaHei" panose="020B0503020204020204" pitchFamily="34" charset="-122"/>
              </a:rPr>
              <a:t>总经费约合</a:t>
            </a:r>
            <a:r>
              <a:rPr lang="en-US" altLang="zh-CN" sz="1600" dirty="0">
                <a:solidFill>
                  <a:schemeClr val="bg1"/>
                </a:solidFill>
                <a:latin typeface="Microsoft YaHei" panose="020B0503020204020204" pitchFamily="34" charset="-122"/>
                <a:ea typeface="Microsoft YaHei" panose="020B0503020204020204" pitchFamily="34" charset="-122"/>
              </a:rPr>
              <a:t>645</a:t>
            </a:r>
            <a:r>
              <a:rPr lang="zh-CN" altLang="en-US" sz="1600" dirty="0">
                <a:solidFill>
                  <a:schemeClr val="bg1"/>
                </a:solidFill>
                <a:latin typeface="Microsoft YaHei" panose="020B0503020204020204" pitchFamily="34" charset="-122"/>
                <a:ea typeface="Microsoft YaHei" panose="020B0503020204020204" pitchFamily="34" charset="-122"/>
              </a:rPr>
              <a:t>万元</a:t>
            </a:r>
            <a:r>
              <a:rPr lang="en-US" altLang="zh-CN" sz="1600" dirty="0">
                <a:solidFill>
                  <a:schemeClr val="bg1"/>
                </a:solidFill>
                <a:latin typeface="Microsoft YaHei" panose="020B0503020204020204" pitchFamily="34" charset="-122"/>
                <a:ea typeface="Microsoft YaHei" panose="020B0503020204020204" pitchFamily="34" charset="-122"/>
              </a:rPr>
              <a:t>, </a:t>
            </a:r>
            <a:r>
              <a:rPr lang="zh-CN" altLang="en-US" sz="1600" dirty="0">
                <a:solidFill>
                  <a:schemeClr val="bg1"/>
                </a:solidFill>
                <a:latin typeface="Microsoft YaHei" panose="020B0503020204020204" pitchFamily="34" charset="-122"/>
                <a:ea typeface="Microsoft YaHei" panose="020B0503020204020204" pitchFamily="34" charset="-122"/>
              </a:rPr>
              <a:t>已结题。</a:t>
            </a:r>
            <a:endParaRPr lang="en-US" altLang="zh-CN" sz="1600" dirty="0">
              <a:solidFill>
                <a:schemeClr val="bg1"/>
              </a:solidFill>
              <a:latin typeface="Microsoft YaHei" panose="020B0503020204020204" pitchFamily="34" charset="-122"/>
              <a:ea typeface="Microsoft YaHei" panose="020B0503020204020204" pitchFamily="34" charset="-122"/>
            </a:endParaRPr>
          </a:p>
          <a:p>
            <a:pPr>
              <a:lnSpc>
                <a:spcPct val="100000"/>
              </a:lnSpc>
              <a:spcBef>
                <a:spcPct val="0"/>
              </a:spcBef>
            </a:pPr>
            <a:endParaRPr lang="en-US" altLang="zh-CN" sz="1600" dirty="0">
              <a:solidFill>
                <a:schemeClr val="bg1"/>
              </a:solidFill>
              <a:latin typeface="Microsoft YaHei" panose="020B0503020204020204" pitchFamily="34" charset="-122"/>
              <a:ea typeface="Microsoft YaHei" panose="020B0503020204020204" pitchFamily="34" charset="-122"/>
            </a:endParaRPr>
          </a:p>
          <a:p>
            <a:pPr>
              <a:lnSpc>
                <a:spcPct val="100000"/>
              </a:lnSpc>
              <a:spcBef>
                <a:spcPct val="0"/>
              </a:spcBef>
            </a:pPr>
            <a:r>
              <a:rPr lang="zh-CN" altLang="en-US" sz="1600" dirty="0">
                <a:solidFill>
                  <a:schemeClr val="bg1"/>
                </a:solidFill>
                <a:latin typeface="Microsoft YaHei" panose="020B0503020204020204" pitchFamily="34" charset="-122"/>
                <a:ea typeface="Microsoft YaHei" panose="020B0503020204020204" pitchFamily="34" charset="-122"/>
              </a:rPr>
              <a:t>彭彤博士参与并</a:t>
            </a:r>
            <a:r>
              <a:rPr lang="zh-CN" altLang="en-CN" sz="1600" dirty="0">
                <a:solidFill>
                  <a:schemeClr val="bg1"/>
                </a:solidFill>
                <a:latin typeface="Microsoft YaHei" panose="020B0503020204020204" pitchFamily="34" charset="-122"/>
                <a:ea typeface="Microsoft YaHei" panose="020B0503020204020204" pitchFamily="34" charset="-122"/>
              </a:rPr>
              <a:t>主研</a:t>
            </a:r>
            <a:r>
              <a:rPr lang="zh-CN" altLang="en-US" sz="1600" dirty="0">
                <a:solidFill>
                  <a:schemeClr val="bg1"/>
                </a:solidFill>
                <a:latin typeface="Microsoft YaHei" panose="020B0503020204020204" pitchFamily="34" charset="-122"/>
                <a:ea typeface="Microsoft YaHei" panose="020B0503020204020204" pitchFamily="34" charset="-122"/>
              </a:rPr>
              <a:t>英国工程和自然科学研究委员会（</a:t>
            </a:r>
            <a:r>
              <a:rPr lang="en-US" altLang="zh-CN" sz="1600" dirty="0">
                <a:solidFill>
                  <a:schemeClr val="bg1"/>
                </a:solidFill>
                <a:latin typeface="Microsoft YaHei" panose="020B0503020204020204" pitchFamily="34" charset="-122"/>
                <a:ea typeface="Microsoft YaHei" panose="020B0503020204020204" pitchFamily="34" charset="-122"/>
              </a:rPr>
              <a:t>EPSRC</a:t>
            </a:r>
            <a:r>
              <a:rPr lang="zh-CN" altLang="en-US" sz="1600" dirty="0">
                <a:solidFill>
                  <a:schemeClr val="bg1"/>
                </a:solidFill>
                <a:latin typeface="Microsoft YaHei" panose="020B0503020204020204" pitchFamily="34" charset="-122"/>
                <a:ea typeface="Microsoft YaHei" panose="020B0503020204020204" pitchFamily="34" charset="-122"/>
              </a:rPr>
              <a:t>）国家级科研项目：硅视网膜互联网（</a:t>
            </a:r>
            <a:r>
              <a:rPr lang="en-US" altLang="zh-CN" sz="1600" dirty="0" err="1">
                <a:solidFill>
                  <a:schemeClr val="bg1"/>
                </a:solidFill>
                <a:latin typeface="Microsoft YaHei" panose="020B0503020204020204" pitchFamily="34" charset="-122"/>
                <a:ea typeface="Microsoft YaHei" panose="020B0503020204020204" pitchFamily="34" charset="-122"/>
              </a:rPr>
              <a:t>IoSiRe</a:t>
            </a:r>
            <a:r>
              <a:rPr lang="zh-CN" altLang="en-US" sz="1600" dirty="0">
                <a:solidFill>
                  <a:schemeClr val="bg1"/>
                </a:solidFill>
                <a:latin typeface="Microsoft YaHei" panose="020B0503020204020204" pitchFamily="34" charset="-122"/>
                <a:ea typeface="Microsoft YaHei" panose="020B0503020204020204" pitchFamily="34" charset="-122"/>
              </a:rPr>
              <a:t>）：用于神经形态视觉传感数据的机器对机器通信（</a:t>
            </a:r>
            <a:r>
              <a:rPr lang="en-US" altLang="zh-CN" sz="1600" dirty="0">
                <a:solidFill>
                  <a:schemeClr val="bg1"/>
                </a:solidFill>
                <a:latin typeface="Microsoft YaHei" panose="020B0503020204020204" pitchFamily="34" charset="-122"/>
                <a:ea typeface="Microsoft YaHei" panose="020B0503020204020204" pitchFamily="34" charset="-122"/>
              </a:rPr>
              <a:t>The Internet of Silicon Retinas (</a:t>
            </a:r>
            <a:r>
              <a:rPr lang="en-US" altLang="zh-CN" sz="1600" dirty="0" err="1">
                <a:solidFill>
                  <a:schemeClr val="bg1"/>
                </a:solidFill>
                <a:latin typeface="Microsoft YaHei" panose="020B0503020204020204" pitchFamily="34" charset="-122"/>
                <a:ea typeface="Microsoft YaHei" panose="020B0503020204020204" pitchFamily="34" charset="-122"/>
              </a:rPr>
              <a:t>IoSiRe</a:t>
            </a:r>
            <a:r>
              <a:rPr lang="en-US" altLang="zh-CN" sz="1600" dirty="0">
                <a:solidFill>
                  <a:schemeClr val="bg1"/>
                </a:solidFill>
                <a:latin typeface="Microsoft YaHei" panose="020B0503020204020204" pitchFamily="34" charset="-122"/>
                <a:ea typeface="Microsoft YaHei" panose="020B0503020204020204" pitchFamily="34" charset="-122"/>
              </a:rPr>
              <a:t>): Machine to Machine Communications for Neuromorphic Vision Sensing Data</a:t>
            </a:r>
            <a:r>
              <a:rPr lang="zh-CN" altLang="en-US" sz="1600" dirty="0">
                <a:solidFill>
                  <a:schemeClr val="bg1"/>
                </a:solidFill>
                <a:latin typeface="Microsoft YaHei" panose="020B0503020204020204" pitchFamily="34" charset="-122"/>
                <a:ea typeface="Microsoft YaHei" panose="020B0503020204020204" pitchFamily="34" charset="-122"/>
              </a:rPr>
              <a:t>，项目编号</a:t>
            </a:r>
            <a:r>
              <a:rPr lang="en-US" altLang="zh-CN" sz="1600" dirty="0">
                <a:solidFill>
                  <a:schemeClr val="bg1"/>
                </a:solidFill>
                <a:latin typeface="Microsoft YaHei" panose="020B0503020204020204" pitchFamily="34" charset="-122"/>
                <a:ea typeface="Microsoft YaHei" panose="020B0503020204020204" pitchFamily="34" charset="-122"/>
              </a:rPr>
              <a:t>, EP/P022723/1</a:t>
            </a:r>
            <a:r>
              <a:rPr lang="zh-CN" altLang="en-US" sz="1600" dirty="0">
                <a:solidFill>
                  <a:schemeClr val="bg1"/>
                </a:solidFill>
                <a:latin typeface="Microsoft YaHei" panose="020B0503020204020204" pitchFamily="34" charset="-122"/>
                <a:ea typeface="Microsoft YaHei" panose="020B0503020204020204" pitchFamily="34" charset="-122"/>
              </a:rPr>
              <a:t>）</a:t>
            </a:r>
            <a:r>
              <a:rPr lang="en-US" altLang="zh-CN" sz="1600" dirty="0">
                <a:solidFill>
                  <a:schemeClr val="bg1"/>
                </a:solidFill>
                <a:latin typeface="Microsoft YaHei" panose="020B0503020204020204" pitchFamily="34" charset="-122"/>
                <a:ea typeface="Microsoft YaHei" panose="020B0503020204020204" pitchFamily="34" charset="-122"/>
              </a:rPr>
              <a:t>, 2017-07 </a:t>
            </a:r>
            <a:r>
              <a:rPr lang="zh-CN" altLang="en-US" sz="1600" dirty="0">
                <a:solidFill>
                  <a:schemeClr val="bg1"/>
                </a:solidFill>
                <a:latin typeface="Microsoft YaHei" panose="020B0503020204020204" pitchFamily="34" charset="-122"/>
                <a:ea typeface="Microsoft YaHei" panose="020B0503020204020204" pitchFamily="34" charset="-122"/>
              </a:rPr>
              <a:t>至 </a:t>
            </a:r>
            <a:r>
              <a:rPr lang="en-US" altLang="zh-CN" sz="1600" dirty="0">
                <a:solidFill>
                  <a:schemeClr val="bg1"/>
                </a:solidFill>
                <a:latin typeface="Microsoft YaHei" panose="020B0503020204020204" pitchFamily="34" charset="-122"/>
                <a:ea typeface="Microsoft YaHei" panose="020B0503020204020204" pitchFamily="34" charset="-122"/>
              </a:rPr>
              <a:t>2020-10,</a:t>
            </a:r>
            <a:r>
              <a:rPr lang="zh-CN" altLang="en-US" sz="1600" dirty="0">
                <a:solidFill>
                  <a:schemeClr val="bg1"/>
                </a:solidFill>
                <a:latin typeface="Microsoft YaHei" panose="020B0503020204020204" pitchFamily="34" charset="-122"/>
                <a:ea typeface="Microsoft YaHei" panose="020B0503020204020204" pitchFamily="34" charset="-122"/>
              </a:rPr>
              <a:t>总经费约合</a:t>
            </a:r>
            <a:r>
              <a:rPr lang="en-US" altLang="zh-CN" sz="1600" dirty="0">
                <a:solidFill>
                  <a:schemeClr val="bg1"/>
                </a:solidFill>
                <a:latin typeface="Microsoft YaHei" panose="020B0503020204020204" pitchFamily="34" charset="-122"/>
                <a:ea typeface="Microsoft YaHei" panose="020B0503020204020204" pitchFamily="34" charset="-122"/>
              </a:rPr>
              <a:t>500</a:t>
            </a:r>
            <a:r>
              <a:rPr lang="zh-CN" altLang="en-US" sz="1600" dirty="0">
                <a:solidFill>
                  <a:schemeClr val="bg1"/>
                </a:solidFill>
                <a:latin typeface="Microsoft YaHei" panose="020B0503020204020204" pitchFamily="34" charset="-122"/>
                <a:ea typeface="Microsoft YaHei" panose="020B0503020204020204" pitchFamily="34" charset="-122"/>
              </a:rPr>
              <a:t>万元</a:t>
            </a:r>
            <a:r>
              <a:rPr lang="en-US" altLang="zh-CN" sz="1600" dirty="0">
                <a:solidFill>
                  <a:schemeClr val="bg1"/>
                </a:solidFill>
                <a:latin typeface="Microsoft YaHei" panose="020B0503020204020204" pitchFamily="34" charset="-122"/>
                <a:ea typeface="Microsoft YaHei" panose="020B0503020204020204" pitchFamily="34" charset="-122"/>
              </a:rPr>
              <a:t>, </a:t>
            </a:r>
            <a:r>
              <a:rPr lang="zh-CN" altLang="en-US" sz="1600" dirty="0">
                <a:solidFill>
                  <a:schemeClr val="bg1"/>
                </a:solidFill>
                <a:latin typeface="Microsoft YaHei" panose="020B0503020204020204" pitchFamily="34" charset="-122"/>
                <a:ea typeface="Microsoft YaHei" panose="020B0503020204020204" pitchFamily="34" charset="-122"/>
              </a:rPr>
              <a:t>已结题。</a:t>
            </a:r>
            <a:endParaRPr lang="en-US" altLang="zh-CN" sz="1600" dirty="0">
              <a:solidFill>
                <a:schemeClr val="bg1"/>
              </a:solidFill>
              <a:latin typeface="Microsoft YaHei" panose="020B0503020204020204" pitchFamily="34" charset="-122"/>
              <a:ea typeface="Microsoft YaHei" panose="020B0503020204020204" pitchFamily="34" charset="-122"/>
            </a:endParaRPr>
          </a:p>
          <a:p>
            <a:pPr eaLnBrk="1" hangingPunct="1">
              <a:lnSpc>
                <a:spcPct val="100000"/>
              </a:lnSpc>
              <a:spcBef>
                <a:spcPct val="0"/>
              </a:spcBef>
            </a:pPr>
            <a:endParaRPr lang="en-US" altLang="zh-CN" sz="1600" dirty="0">
              <a:solidFill>
                <a:schemeClr val="bg1"/>
              </a:solidFill>
              <a:latin typeface="Microsoft YaHei" panose="020B0503020204020204" pitchFamily="34" charset="-122"/>
              <a:ea typeface="Microsoft YaHei" panose="020B0503020204020204" pitchFamily="34" charset="-122"/>
            </a:endParaRPr>
          </a:p>
          <a:p>
            <a:pPr>
              <a:lnSpc>
                <a:spcPct val="100000"/>
              </a:lnSpc>
              <a:spcBef>
                <a:spcPct val="0"/>
              </a:spcBef>
            </a:pPr>
            <a:r>
              <a:rPr lang="zh-CN" altLang="en-US" sz="1600" dirty="0">
                <a:solidFill>
                  <a:schemeClr val="bg1"/>
                </a:solidFill>
                <a:latin typeface="Microsoft YaHei" panose="020B0503020204020204" pitchFamily="34" charset="-122"/>
                <a:ea typeface="Microsoft YaHei" panose="020B0503020204020204" pitchFamily="34" charset="-122"/>
              </a:rPr>
              <a:t>彭彤博士参与并</a:t>
            </a:r>
            <a:r>
              <a:rPr lang="zh-CN" altLang="en-CN" sz="1600" dirty="0">
                <a:solidFill>
                  <a:schemeClr val="bg1"/>
                </a:solidFill>
                <a:latin typeface="Microsoft YaHei" panose="020B0503020204020204" pitchFamily="34" charset="-122"/>
                <a:ea typeface="Microsoft YaHei" panose="020B0503020204020204" pitchFamily="34" charset="-122"/>
              </a:rPr>
              <a:t>主研</a:t>
            </a:r>
            <a:r>
              <a:rPr lang="zh-CN" altLang="en-US" sz="1600" dirty="0">
                <a:solidFill>
                  <a:schemeClr val="bg1"/>
                </a:solidFill>
                <a:latin typeface="Microsoft YaHei" panose="020B0503020204020204" pitchFamily="34" charset="-122"/>
                <a:ea typeface="Microsoft YaHei" panose="020B0503020204020204" pitchFamily="34" charset="-122"/>
              </a:rPr>
              <a:t>英国工程和自然科学研究委员会（</a:t>
            </a:r>
            <a:r>
              <a:rPr lang="en-US" altLang="zh-CN" sz="1600" dirty="0">
                <a:solidFill>
                  <a:schemeClr val="bg1"/>
                </a:solidFill>
                <a:latin typeface="Microsoft YaHei" panose="020B0503020204020204" pitchFamily="34" charset="-122"/>
                <a:ea typeface="Microsoft YaHei" panose="020B0503020204020204" pitchFamily="34" charset="-122"/>
              </a:rPr>
              <a:t>EPSRC</a:t>
            </a:r>
            <a:r>
              <a:rPr lang="zh-CN" altLang="en-US" sz="1600" dirty="0">
                <a:solidFill>
                  <a:schemeClr val="bg1"/>
                </a:solidFill>
                <a:latin typeface="Microsoft YaHei" panose="020B0503020204020204" pitchFamily="34" charset="-122"/>
                <a:ea typeface="Microsoft YaHei" panose="020B0503020204020204" pitchFamily="34" charset="-122"/>
              </a:rPr>
              <a:t>）国家级科研项目：下一代无线接入网的网络编码调制（</a:t>
            </a:r>
            <a:r>
              <a:rPr lang="en-US" altLang="zh-CN" sz="1600" dirty="0">
                <a:solidFill>
                  <a:schemeClr val="bg1"/>
                </a:solidFill>
                <a:latin typeface="Microsoft YaHei" panose="020B0503020204020204" pitchFamily="34" charset="-122"/>
                <a:ea typeface="Microsoft YaHei" panose="020B0503020204020204" pitchFamily="34" charset="-122"/>
              </a:rPr>
              <a:t>Network Coded Modulation for</a:t>
            </a:r>
            <a:r>
              <a:rPr lang="zh-CN" altLang="en-US" sz="1600" dirty="0">
                <a:solidFill>
                  <a:schemeClr val="bg1"/>
                </a:solidFill>
                <a:latin typeface="Microsoft YaHei" panose="020B0503020204020204" pitchFamily="34" charset="-122"/>
                <a:ea typeface="Microsoft YaHei" panose="020B0503020204020204" pitchFamily="34" charset="-122"/>
              </a:rPr>
              <a:t> </a:t>
            </a:r>
            <a:r>
              <a:rPr lang="en-US" altLang="zh-CN" sz="1600" dirty="0">
                <a:solidFill>
                  <a:schemeClr val="bg1"/>
                </a:solidFill>
                <a:latin typeface="Microsoft YaHei" panose="020B0503020204020204" pitchFamily="34" charset="-122"/>
                <a:ea typeface="Microsoft YaHei" panose="020B0503020204020204" pitchFamily="34" charset="-122"/>
              </a:rPr>
              <a:t>Next Generation Wireless Access Networks</a:t>
            </a:r>
            <a:r>
              <a:rPr lang="zh-CN" altLang="en-US" sz="1600" dirty="0">
                <a:solidFill>
                  <a:schemeClr val="bg1"/>
                </a:solidFill>
                <a:latin typeface="Microsoft YaHei" panose="020B0503020204020204" pitchFamily="34" charset="-122"/>
                <a:ea typeface="Microsoft YaHei" panose="020B0503020204020204" pitchFamily="34" charset="-122"/>
              </a:rPr>
              <a:t>，项目编号</a:t>
            </a:r>
            <a:r>
              <a:rPr lang="en-US" altLang="zh-CN" sz="1600" dirty="0">
                <a:solidFill>
                  <a:schemeClr val="bg1"/>
                </a:solidFill>
                <a:latin typeface="Microsoft YaHei" panose="020B0503020204020204" pitchFamily="34" charset="-122"/>
                <a:ea typeface="Microsoft YaHei" panose="020B0503020204020204" pitchFamily="34" charset="-122"/>
              </a:rPr>
              <a:t>EP/K040006/1</a:t>
            </a:r>
            <a:r>
              <a:rPr lang="zh-CN" altLang="en-US" sz="1600" dirty="0">
                <a:solidFill>
                  <a:schemeClr val="bg1"/>
                </a:solidFill>
                <a:latin typeface="Microsoft YaHei" panose="020B0503020204020204" pitchFamily="34" charset="-122"/>
                <a:ea typeface="Microsoft YaHei" panose="020B0503020204020204" pitchFamily="34" charset="-122"/>
              </a:rPr>
              <a:t>）</a:t>
            </a:r>
            <a:r>
              <a:rPr lang="en-US" altLang="zh-CN" sz="1600" dirty="0">
                <a:solidFill>
                  <a:schemeClr val="bg1"/>
                </a:solidFill>
                <a:latin typeface="Microsoft YaHei" panose="020B0503020204020204" pitchFamily="34" charset="-122"/>
                <a:ea typeface="Microsoft YaHei" panose="020B0503020204020204" pitchFamily="34" charset="-122"/>
              </a:rPr>
              <a:t>, 2015-06 </a:t>
            </a:r>
            <a:r>
              <a:rPr lang="zh-CN" altLang="en-US" sz="1600" dirty="0">
                <a:solidFill>
                  <a:schemeClr val="bg1"/>
                </a:solidFill>
                <a:latin typeface="Microsoft YaHei" panose="020B0503020204020204" pitchFamily="34" charset="-122"/>
                <a:ea typeface="Microsoft YaHei" panose="020B0503020204020204" pitchFamily="34" charset="-122"/>
              </a:rPr>
              <a:t>至 </a:t>
            </a:r>
            <a:r>
              <a:rPr lang="en-US" altLang="zh-CN" sz="1600" dirty="0">
                <a:solidFill>
                  <a:schemeClr val="bg1"/>
                </a:solidFill>
                <a:latin typeface="Microsoft YaHei" panose="020B0503020204020204" pitchFamily="34" charset="-122"/>
                <a:ea typeface="Microsoft YaHei" panose="020B0503020204020204" pitchFamily="34" charset="-122"/>
              </a:rPr>
              <a:t>2017-07, </a:t>
            </a:r>
            <a:r>
              <a:rPr lang="zh-CN" altLang="en-US" sz="1600" dirty="0">
                <a:solidFill>
                  <a:schemeClr val="bg1"/>
                </a:solidFill>
                <a:latin typeface="Microsoft YaHei" panose="020B0503020204020204" pitchFamily="34" charset="-122"/>
                <a:ea typeface="Microsoft YaHei" panose="020B0503020204020204" pitchFamily="34" charset="-122"/>
              </a:rPr>
              <a:t>总经费约合</a:t>
            </a:r>
            <a:r>
              <a:rPr lang="en-US" altLang="zh-CN" sz="1600" dirty="0">
                <a:solidFill>
                  <a:schemeClr val="bg1"/>
                </a:solidFill>
                <a:latin typeface="Microsoft YaHei" panose="020B0503020204020204" pitchFamily="34" charset="-122"/>
                <a:ea typeface="Microsoft YaHei" panose="020B0503020204020204" pitchFamily="34" charset="-122"/>
              </a:rPr>
              <a:t>526</a:t>
            </a:r>
            <a:r>
              <a:rPr lang="zh-CN" altLang="en-US" sz="1600" dirty="0">
                <a:solidFill>
                  <a:schemeClr val="bg1"/>
                </a:solidFill>
                <a:latin typeface="Microsoft YaHei" panose="020B0503020204020204" pitchFamily="34" charset="-122"/>
                <a:ea typeface="Microsoft YaHei" panose="020B0503020204020204" pitchFamily="34" charset="-122"/>
              </a:rPr>
              <a:t>万元</a:t>
            </a:r>
            <a:r>
              <a:rPr lang="en-US" altLang="zh-CN" sz="1600" dirty="0">
                <a:solidFill>
                  <a:schemeClr val="bg1"/>
                </a:solidFill>
                <a:latin typeface="Microsoft YaHei" panose="020B0503020204020204" pitchFamily="34" charset="-122"/>
                <a:ea typeface="Microsoft YaHei" panose="020B0503020204020204" pitchFamily="34" charset="-122"/>
              </a:rPr>
              <a:t>,</a:t>
            </a:r>
            <a:r>
              <a:rPr lang="zh-CN" altLang="en-US" sz="1600" dirty="0">
                <a:solidFill>
                  <a:schemeClr val="bg1"/>
                </a:solidFill>
                <a:latin typeface="Microsoft YaHei" panose="020B0503020204020204" pitchFamily="34" charset="-122"/>
                <a:ea typeface="Microsoft YaHei" panose="020B0503020204020204" pitchFamily="34" charset="-122"/>
              </a:rPr>
              <a:t>已结题。</a:t>
            </a:r>
            <a:endParaRPr lang="en-US" altLang="zh-CN" sz="1600" dirty="0">
              <a:solidFill>
                <a:schemeClr val="bg1"/>
              </a:solidFill>
              <a:latin typeface="Microsoft YaHei" panose="020B0503020204020204" pitchFamily="34" charset="-122"/>
              <a:ea typeface="Microsoft YaHei" panose="020B0503020204020204" pitchFamily="34" charset="-122"/>
            </a:endParaRPr>
          </a:p>
          <a:p>
            <a:pPr eaLnBrk="1" hangingPunct="1">
              <a:lnSpc>
                <a:spcPct val="100000"/>
              </a:lnSpc>
              <a:spcBef>
                <a:spcPct val="0"/>
              </a:spcBef>
            </a:pPr>
            <a:endParaRPr lang="en-US" altLang="zh-CN" sz="1600" dirty="0">
              <a:solidFill>
                <a:schemeClr val="bg1"/>
              </a:solidFill>
              <a:latin typeface="Microsoft YaHei" panose="020B0503020204020204" pitchFamily="34" charset="-122"/>
              <a:ea typeface="Microsoft YaHei" panose="020B0503020204020204" pitchFamily="34" charset="-122"/>
            </a:endParaRPr>
          </a:p>
          <a:p>
            <a:pPr>
              <a:lnSpc>
                <a:spcPct val="100000"/>
              </a:lnSpc>
              <a:spcBef>
                <a:spcPct val="0"/>
              </a:spcBef>
            </a:pPr>
            <a:r>
              <a:rPr lang="zh-CN" altLang="en-US" sz="1600" dirty="0">
                <a:solidFill>
                  <a:schemeClr val="bg1"/>
                </a:solidFill>
                <a:latin typeface="Microsoft YaHei" panose="020B0503020204020204" pitchFamily="34" charset="-122"/>
                <a:ea typeface="Microsoft YaHei" panose="020B0503020204020204" pitchFamily="34" charset="-122"/>
              </a:rPr>
              <a:t>彭彤博士主持巴西国家科学技术发展委员会（</a:t>
            </a:r>
            <a:r>
              <a:rPr lang="en-US" altLang="zh-CN" sz="1600" dirty="0" err="1">
                <a:solidFill>
                  <a:schemeClr val="bg1"/>
                </a:solidFill>
                <a:latin typeface="Microsoft YaHei" panose="020B0503020204020204" pitchFamily="34" charset="-122"/>
                <a:ea typeface="Microsoft YaHei" panose="020B0503020204020204" pitchFamily="34" charset="-122"/>
              </a:rPr>
              <a:t>CNPq</a:t>
            </a:r>
            <a:r>
              <a:rPr lang="zh-CN" altLang="en-US" sz="1600" dirty="0">
                <a:solidFill>
                  <a:schemeClr val="bg1"/>
                </a:solidFill>
                <a:latin typeface="Microsoft YaHei" panose="020B0503020204020204" pitchFamily="34" charset="-122"/>
                <a:ea typeface="Microsoft YaHei" panose="020B0503020204020204" pitchFamily="34" charset="-122"/>
              </a:rPr>
              <a:t>）特殊国际合作国家青年科研项目：时变信道的空时网络编码：设计，算法和应用（</a:t>
            </a:r>
            <a:r>
              <a:rPr lang="en-US" altLang="zh-CN" sz="1600" dirty="0">
                <a:solidFill>
                  <a:schemeClr val="bg1"/>
                </a:solidFill>
                <a:latin typeface="Microsoft YaHei" panose="020B0503020204020204" pitchFamily="34" charset="-122"/>
                <a:ea typeface="Microsoft YaHei" panose="020B0503020204020204" pitchFamily="34" charset="-122"/>
              </a:rPr>
              <a:t>Space-Time Network Coding for Time-Varying Channels: Design, Algorithms and Applications</a:t>
            </a:r>
            <a:r>
              <a:rPr lang="zh-CN" altLang="en-US" sz="1600" dirty="0">
                <a:solidFill>
                  <a:schemeClr val="bg1"/>
                </a:solidFill>
                <a:latin typeface="Microsoft YaHei" panose="020B0503020204020204" pitchFamily="34" charset="-122"/>
                <a:ea typeface="Microsoft YaHei" panose="020B0503020204020204" pitchFamily="34" charset="-122"/>
              </a:rPr>
              <a:t>，项目编号</a:t>
            </a:r>
            <a:r>
              <a:rPr lang="en-US" altLang="zh-CN" sz="1600" dirty="0">
                <a:solidFill>
                  <a:schemeClr val="bg1"/>
                </a:solidFill>
                <a:latin typeface="Microsoft YaHei" panose="020B0503020204020204" pitchFamily="34" charset="-122"/>
                <a:ea typeface="Microsoft YaHei" panose="020B0503020204020204" pitchFamily="34" charset="-122"/>
              </a:rPr>
              <a:t>405423/2013-6</a:t>
            </a:r>
            <a:r>
              <a:rPr lang="zh-CN" altLang="en-US" sz="1600" dirty="0">
                <a:solidFill>
                  <a:schemeClr val="bg1"/>
                </a:solidFill>
                <a:latin typeface="Microsoft YaHei" panose="020B0503020204020204" pitchFamily="34" charset="-122"/>
                <a:ea typeface="Microsoft YaHei" panose="020B0503020204020204" pitchFamily="34" charset="-122"/>
              </a:rPr>
              <a:t>），</a:t>
            </a:r>
            <a:r>
              <a:rPr lang="en-US" altLang="zh-CN" sz="1600" dirty="0">
                <a:solidFill>
                  <a:schemeClr val="bg1"/>
                </a:solidFill>
                <a:latin typeface="Microsoft YaHei" panose="020B0503020204020204" pitchFamily="34" charset="-122"/>
                <a:ea typeface="Microsoft YaHei" panose="020B0503020204020204" pitchFamily="34" charset="-122"/>
              </a:rPr>
              <a:t>2014-04 </a:t>
            </a:r>
            <a:r>
              <a:rPr lang="zh-CN" altLang="en-US" sz="1600" dirty="0">
                <a:solidFill>
                  <a:schemeClr val="bg1"/>
                </a:solidFill>
                <a:latin typeface="Microsoft YaHei" panose="020B0503020204020204" pitchFamily="34" charset="-122"/>
                <a:ea typeface="Microsoft YaHei" panose="020B0503020204020204" pitchFamily="34" charset="-122"/>
              </a:rPr>
              <a:t>至 </a:t>
            </a:r>
            <a:r>
              <a:rPr lang="en-US" altLang="zh-CN" sz="1600" dirty="0">
                <a:solidFill>
                  <a:schemeClr val="bg1"/>
                </a:solidFill>
                <a:latin typeface="Microsoft YaHei" panose="020B0503020204020204" pitchFamily="34" charset="-122"/>
                <a:ea typeface="Microsoft YaHei" panose="020B0503020204020204" pitchFamily="34" charset="-122"/>
              </a:rPr>
              <a:t>2017-03</a:t>
            </a:r>
            <a:r>
              <a:rPr lang="zh-CN" altLang="en-US" sz="1600" dirty="0">
                <a:solidFill>
                  <a:schemeClr val="bg1"/>
                </a:solidFill>
                <a:latin typeface="Microsoft YaHei" panose="020B0503020204020204" pitchFamily="34" charset="-122"/>
                <a:ea typeface="Microsoft YaHei" panose="020B0503020204020204" pitchFamily="34" charset="-122"/>
              </a:rPr>
              <a:t>，约合</a:t>
            </a:r>
            <a:r>
              <a:rPr lang="en-US" altLang="zh-CN" sz="1600" dirty="0">
                <a:solidFill>
                  <a:schemeClr val="bg1"/>
                </a:solidFill>
                <a:latin typeface="Microsoft YaHei" panose="020B0503020204020204" pitchFamily="34" charset="-122"/>
                <a:ea typeface="Microsoft YaHei" panose="020B0503020204020204" pitchFamily="34" charset="-122"/>
              </a:rPr>
              <a:t>28</a:t>
            </a:r>
            <a:r>
              <a:rPr lang="zh-CN" altLang="en-US" sz="1600" dirty="0">
                <a:solidFill>
                  <a:schemeClr val="bg1"/>
                </a:solidFill>
                <a:latin typeface="Microsoft YaHei" panose="020B0503020204020204" pitchFamily="34" charset="-122"/>
                <a:ea typeface="Microsoft YaHei" panose="020B0503020204020204" pitchFamily="34" charset="-122"/>
              </a:rPr>
              <a:t>万元，已结题。</a:t>
            </a:r>
            <a:endParaRPr lang="en-US" altLang="zh-CN" sz="1600" dirty="0">
              <a:solidFill>
                <a:schemeClr val="bg1"/>
              </a:solidFill>
              <a:latin typeface="Microsoft YaHei" panose="020B0503020204020204" pitchFamily="34" charset="-122"/>
              <a:ea typeface="Microsoft YaHei" panose="020B0503020204020204" pitchFamily="34" charset="-122"/>
            </a:endParaRPr>
          </a:p>
          <a:p>
            <a:pPr eaLnBrk="1" hangingPunct="1">
              <a:lnSpc>
                <a:spcPct val="100000"/>
              </a:lnSpc>
              <a:spcBef>
                <a:spcPct val="0"/>
              </a:spcBef>
            </a:pPr>
            <a:endParaRPr lang="en-US" altLang="zh-CN" sz="1200" dirty="0">
              <a:solidFill>
                <a:schemeClr val="bg1"/>
              </a:solidFill>
              <a:latin typeface="黑体" panose="02010609060101010101" charset="-122"/>
              <a:ea typeface="黑体" panose="02010609060101010101" charset="-122"/>
            </a:endParaRPr>
          </a:p>
          <a:p>
            <a:pPr eaLnBrk="1" hangingPunct="1">
              <a:lnSpc>
                <a:spcPct val="100000"/>
              </a:lnSpc>
              <a:spcBef>
                <a:spcPct val="0"/>
              </a:spcBef>
            </a:pPr>
            <a:endParaRPr lang="zh-CN" altLang="en-US" sz="900" dirty="0">
              <a:latin typeface="黑体" panose="02010609060101010101" charset="-122"/>
              <a:ea typeface="黑体" panose="02010609060101010101" charset="-122"/>
            </a:endParaRPr>
          </a:p>
        </p:txBody>
      </p:sp>
      <p:sp>
        <p:nvSpPr>
          <p:cNvPr id="2" name="文本框 6"/>
          <p:cNvSpPr txBox="1">
            <a:spLocks noChangeArrowheads="1"/>
          </p:cNvSpPr>
          <p:nvPr/>
        </p:nvSpPr>
        <p:spPr bwMode="auto">
          <a:xfrm>
            <a:off x="599440" y="3183220"/>
            <a:ext cx="2998438" cy="4616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buNone/>
            </a:pPr>
            <a:r>
              <a:rPr lang="zh-CN" altLang="en-US" sz="1200" dirty="0">
                <a:solidFill>
                  <a:schemeClr val="bg1"/>
                </a:solidFill>
                <a:latin typeface="宋体" panose="02010600030101010101" pitchFamily="2" charset="-122"/>
                <a:sym typeface="+mn-ea"/>
              </a:rPr>
              <a:t>图为彭彤博士受邀作为</a:t>
            </a:r>
            <a:r>
              <a:rPr lang="en-US" altLang="zh-CN" sz="1200" dirty="0">
                <a:solidFill>
                  <a:schemeClr val="bg1"/>
                </a:solidFill>
                <a:latin typeface="宋体" panose="02010600030101010101" pitchFamily="2" charset="-122"/>
                <a:sym typeface="+mn-ea"/>
              </a:rPr>
              <a:t>2022</a:t>
            </a:r>
            <a:r>
              <a:rPr lang="zh-CN" altLang="en-US" sz="1200" dirty="0">
                <a:solidFill>
                  <a:schemeClr val="bg1"/>
                </a:solidFill>
                <a:latin typeface="宋体" panose="02010600030101010101" pitchFamily="2" charset="-122"/>
                <a:sym typeface="+mn-ea"/>
              </a:rPr>
              <a:t> </a:t>
            </a:r>
            <a:r>
              <a:rPr lang="en-US" altLang="zh-CN" sz="1200" dirty="0">
                <a:solidFill>
                  <a:schemeClr val="bg1"/>
                </a:solidFill>
                <a:latin typeface="宋体" panose="02010600030101010101" pitchFamily="2" charset="-122"/>
                <a:sym typeface="+mn-ea"/>
              </a:rPr>
              <a:t>IEEE</a:t>
            </a:r>
            <a:r>
              <a:rPr lang="zh-CN" altLang="en-US" sz="1200" dirty="0">
                <a:solidFill>
                  <a:schemeClr val="bg1"/>
                </a:solidFill>
                <a:latin typeface="宋体" panose="02010600030101010101" pitchFamily="2" charset="-122"/>
                <a:sym typeface="+mn-ea"/>
              </a:rPr>
              <a:t> </a:t>
            </a:r>
            <a:r>
              <a:rPr lang="en-US" altLang="zh-CN" sz="1200" dirty="0">
                <a:solidFill>
                  <a:schemeClr val="bg1"/>
                </a:solidFill>
                <a:latin typeface="宋体" panose="02010600030101010101" pitchFamily="2" charset="-122"/>
                <a:sym typeface="+mn-ea"/>
              </a:rPr>
              <a:t>ICGMRS </a:t>
            </a:r>
            <a:r>
              <a:rPr lang="zh-CN" altLang="en-US" sz="1200" dirty="0">
                <a:solidFill>
                  <a:schemeClr val="bg1"/>
                </a:solidFill>
                <a:latin typeface="宋体" panose="02010600030101010101" pitchFamily="2" charset="-122"/>
                <a:sym typeface="+mn-ea"/>
              </a:rPr>
              <a:t>海洋通信分会场主持人 </a:t>
            </a:r>
          </a:p>
        </p:txBody>
      </p:sp>
      <p:pic>
        <p:nvPicPr>
          <p:cNvPr id="5" name="Picture 4">
            <a:extLst>
              <a:ext uri="{FF2B5EF4-FFF2-40B4-BE49-F238E27FC236}">
                <a16:creationId xmlns:a16="http://schemas.microsoft.com/office/drawing/2014/main" id="{7C819ECB-CD2B-B447-974D-DD83B8D18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 y="1194180"/>
            <a:ext cx="3064208" cy="1743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1E30"/>
        </a:solidFill>
        <a:effectLst/>
      </p:bgPr>
    </p:bg>
    <p:spTree>
      <p:nvGrpSpPr>
        <p:cNvPr id="1" name=""/>
        <p:cNvGrpSpPr/>
        <p:nvPr/>
      </p:nvGrpSpPr>
      <p:grpSpPr>
        <a:xfrm>
          <a:off x="0" y="0"/>
          <a:ext cx="0" cy="0"/>
          <a:chOff x="0" y="0"/>
          <a:chExt cx="0" cy="0"/>
        </a:xfrm>
      </p:grpSpPr>
      <p:sp>
        <p:nvSpPr>
          <p:cNvPr id="23" name="矩形 22"/>
          <p:cNvSpPr/>
          <p:nvPr/>
        </p:nvSpPr>
        <p:spPr>
          <a:xfrm>
            <a:off x="309563" y="328613"/>
            <a:ext cx="11572875" cy="6200775"/>
          </a:xfrm>
          <a:prstGeom prst="rect">
            <a:avLst/>
          </a:prstGeom>
          <a:noFill/>
          <a:ln>
            <a:solidFill>
              <a:srgbClr val="E8D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571500" y="471170"/>
            <a:ext cx="2000250" cy="398780"/>
          </a:xfrm>
          <a:prstGeom prst="rect">
            <a:avLst/>
          </a:prstGeom>
          <a:noFill/>
        </p:spPr>
        <p:txBody>
          <a:bodyPr wrap="square" lIns="0" rtlCol="0">
            <a:spAutoFit/>
          </a:bodyPr>
          <a:lstStyle/>
          <a:p>
            <a:pPr algn="dist" eaLnBrk="1" hangingPunct="1"/>
            <a:r>
              <a:rPr lang="zh-CN" altLang="en-US" sz="20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sym typeface="+mn-ea"/>
              </a:rPr>
              <a:t>课题组条件</a:t>
            </a:r>
          </a:p>
        </p:txBody>
      </p:sp>
      <p:cxnSp>
        <p:nvCxnSpPr>
          <p:cNvPr id="17" name="直接连接符 16"/>
          <p:cNvCxnSpPr/>
          <p:nvPr/>
        </p:nvCxnSpPr>
        <p:spPr>
          <a:xfrm flipV="1">
            <a:off x="607695" y="1010285"/>
            <a:ext cx="10993120" cy="29845"/>
          </a:xfrm>
          <a:prstGeom prst="line">
            <a:avLst/>
          </a:prstGeom>
          <a:ln>
            <a:solidFill>
              <a:srgbClr val="E8D75B"/>
            </a:solidFill>
          </a:ln>
        </p:spPr>
        <p:style>
          <a:lnRef idx="1">
            <a:schemeClr val="accent1"/>
          </a:lnRef>
          <a:fillRef idx="0">
            <a:schemeClr val="accent1"/>
          </a:fillRef>
          <a:effectRef idx="0">
            <a:schemeClr val="accent1"/>
          </a:effectRef>
          <a:fontRef idx="minor">
            <a:schemeClr val="tx1"/>
          </a:fontRef>
        </p:style>
      </p:cxnSp>
      <p:grpSp>
        <p:nvGrpSpPr>
          <p:cNvPr id="19463" name="Group 9"/>
          <p:cNvGrpSpPr/>
          <p:nvPr/>
        </p:nvGrpSpPr>
        <p:grpSpPr bwMode="auto">
          <a:xfrm>
            <a:off x="3222107" y="2597650"/>
            <a:ext cx="1693863" cy="1206499"/>
            <a:chOff x="-247082" y="3350018"/>
            <a:chExt cx="1502901" cy="1114874"/>
          </a:xfrm>
        </p:grpSpPr>
        <p:sp>
          <p:nvSpPr>
            <p:cNvPr id="24" name="AutoShape 7"/>
            <p:cNvSpPr/>
            <p:nvPr/>
          </p:nvSpPr>
          <p:spPr bwMode="auto">
            <a:xfrm>
              <a:off x="-246801" y="3350018"/>
              <a:ext cx="1469716" cy="497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nb-NO" altLang="en-US" sz="1400" b="1" dirty="0">
                  <a:solidFill>
                    <a:schemeClr val="bg1"/>
                  </a:solidFill>
                  <a:latin typeface="Segoe UI" panose="020B0502040204020203" pitchFamily="34" charset="0"/>
                  <a:cs typeface="Segoe UI" panose="020B0502040204020203" pitchFamily="34" charset="0"/>
                  <a:sym typeface="Open Sans"/>
                </a:rPr>
                <a:t>Ro</a:t>
              </a:r>
              <a:r>
                <a:rPr lang="en-US" altLang="zh-CN" sz="1400" b="1" dirty="0" err="1">
                  <a:solidFill>
                    <a:schemeClr val="bg1"/>
                  </a:solidFill>
                  <a:latin typeface="Segoe UI" panose="020B0502040204020203" pitchFamily="34" charset="0"/>
                  <a:cs typeface="Segoe UI" panose="020B0502040204020203" pitchFamily="34" charset="0"/>
                  <a:sym typeface="Open Sans"/>
                </a:rPr>
                <a:t>drigo</a:t>
              </a:r>
              <a:r>
                <a:rPr lang="zh-CN" altLang="en-US" sz="1400" b="1" dirty="0">
                  <a:solidFill>
                    <a:schemeClr val="bg1"/>
                  </a:solidFill>
                  <a:latin typeface="Segoe UI" panose="020B0502040204020203" pitchFamily="34" charset="0"/>
                  <a:cs typeface="Segoe UI" panose="020B0502040204020203" pitchFamily="34" charset="0"/>
                  <a:sym typeface="Open Sans"/>
                </a:rPr>
                <a:t> </a:t>
              </a:r>
              <a:r>
                <a:rPr lang="en-US" altLang="zh-CN" sz="1400" b="1" dirty="0">
                  <a:solidFill>
                    <a:schemeClr val="bg1"/>
                  </a:solidFill>
                  <a:latin typeface="Segoe UI" panose="020B0502040204020203" pitchFamily="34" charset="0"/>
                  <a:cs typeface="Segoe UI" panose="020B0502040204020203" pitchFamily="34" charset="0"/>
                  <a:sym typeface="Open Sans"/>
                </a:rPr>
                <a:t>De</a:t>
              </a:r>
              <a:r>
                <a:rPr lang="zh-CN" altLang="en-US" sz="1400" b="1" dirty="0">
                  <a:solidFill>
                    <a:schemeClr val="bg1"/>
                  </a:solidFill>
                  <a:latin typeface="Segoe UI" panose="020B0502040204020203" pitchFamily="34" charset="0"/>
                  <a:cs typeface="Segoe UI" panose="020B0502040204020203" pitchFamily="34" charset="0"/>
                  <a:sym typeface="Open Sans"/>
                </a:rPr>
                <a:t> </a:t>
              </a:r>
              <a:r>
                <a:rPr lang="en-US" altLang="zh-CN" sz="1400" b="1" dirty="0">
                  <a:solidFill>
                    <a:schemeClr val="bg1"/>
                  </a:solidFill>
                  <a:latin typeface="Segoe UI" panose="020B0502040204020203" pitchFamily="34" charset="0"/>
                  <a:cs typeface="Segoe UI" panose="020B0502040204020203" pitchFamily="34" charset="0"/>
                  <a:sym typeface="Open Sans"/>
                </a:rPr>
                <a:t>Lamare</a:t>
              </a:r>
              <a:endParaRPr lang="nb-NO" altLang="en-US" sz="1400" b="1" dirty="0">
                <a:solidFill>
                  <a:schemeClr val="bg1"/>
                </a:solidFill>
                <a:latin typeface="Segoe UI" panose="020B0502040204020203" pitchFamily="34" charset="0"/>
                <a:cs typeface="Segoe UI" panose="020B0502040204020203" pitchFamily="34" charset="0"/>
                <a:sym typeface="Open Sans"/>
              </a:endParaRPr>
            </a:p>
          </p:txBody>
        </p:sp>
        <p:sp>
          <p:nvSpPr>
            <p:cNvPr id="25" name="Line 8"/>
            <p:cNvSpPr>
              <a:spLocks noChangeShapeType="1"/>
            </p:cNvSpPr>
            <p:nvPr/>
          </p:nvSpPr>
          <p:spPr bwMode="auto">
            <a:xfrm>
              <a:off x="-247082" y="3676851"/>
              <a:ext cx="1502899" cy="7044"/>
            </a:xfrm>
            <a:prstGeom prst="line">
              <a:avLst/>
            </a:prstGeom>
            <a:noFill/>
            <a:ln w="12700" cap="flat" cmpd="sng">
              <a:solidFill>
                <a:srgbClr val="D6D6D6"/>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135255">
                <a:defRPr/>
              </a:pPr>
              <a:endParaRPr lang="nb-NO" sz="375" dirty="0">
                <a:latin typeface="Segoe UI" panose="020B0502040204020203" pitchFamily="34" charset="0"/>
                <a:ea typeface="Segoe UI" panose="020B0502040204020203" pitchFamily="34" charset="0"/>
                <a:cs typeface="Segoe UI" panose="020B0502040204020203" pitchFamily="34" charset="0"/>
                <a:sym typeface="Helvetica" charset="0"/>
              </a:endParaRPr>
            </a:p>
          </p:txBody>
        </p:sp>
        <p:sp>
          <p:nvSpPr>
            <p:cNvPr id="26" name="AutoShape 9"/>
            <p:cNvSpPr/>
            <p:nvPr/>
          </p:nvSpPr>
          <p:spPr bwMode="auto">
            <a:xfrm>
              <a:off x="-247081" y="3749025"/>
              <a:ext cx="1502900" cy="7158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defRPr/>
              </a:pPr>
              <a:r>
                <a:rPr lang="zh-CN" altLang="en-US" sz="1100" dirty="0">
                  <a:solidFill>
                    <a:schemeClr val="bg1"/>
                  </a:solidFill>
                  <a:latin typeface="Arial" panose="020B0604020202020204" pitchFamily="34" charset="0"/>
                  <a:cs typeface="Arial" panose="020B0604020202020204" pitchFamily="34" charset="0"/>
                </a:rPr>
                <a:t>巴西天主教大学无线通信教授，</a:t>
              </a:r>
              <a:r>
                <a:rPr lang="en-US" altLang="zh-CN" sz="1100" dirty="0">
                  <a:solidFill>
                    <a:schemeClr val="bg1"/>
                  </a:solidFill>
                  <a:latin typeface="Arial" panose="020B0604020202020204" pitchFamily="34" charset="0"/>
                  <a:cs typeface="Arial" panose="020B0604020202020204" pitchFamily="34" charset="0"/>
                </a:rPr>
                <a:t>IEEE</a:t>
              </a:r>
              <a:r>
                <a:rPr lang="zh-CN" altLang="en-US" sz="1100" dirty="0">
                  <a:solidFill>
                    <a:schemeClr val="bg1"/>
                  </a:solidFill>
                  <a:latin typeface="Arial" panose="020B0604020202020204" pitchFamily="34" charset="0"/>
                  <a:cs typeface="Arial" panose="020B0604020202020204" pitchFamily="34" charset="0"/>
                </a:rPr>
                <a:t>高级会员，发表</a:t>
              </a:r>
              <a:r>
                <a:rPr lang="en-US" altLang="zh-CN" sz="1100" dirty="0">
                  <a:solidFill>
                    <a:schemeClr val="bg1"/>
                  </a:solidFill>
                  <a:latin typeface="Arial" panose="020B0604020202020204" pitchFamily="34" charset="0"/>
                  <a:cs typeface="Arial" panose="020B0604020202020204" pitchFamily="34" charset="0"/>
                </a:rPr>
                <a:t>SCI 500</a:t>
              </a:r>
              <a:r>
                <a:rPr lang="zh-CN" altLang="en-US" sz="1100" dirty="0">
                  <a:solidFill>
                    <a:schemeClr val="bg1"/>
                  </a:solidFill>
                  <a:latin typeface="Arial" panose="020B0604020202020204" pitchFamily="34" charset="0"/>
                  <a:cs typeface="Arial" panose="020B0604020202020204" pitchFamily="34" charset="0"/>
                </a:rPr>
                <a:t>多篇</a:t>
              </a:r>
            </a:p>
          </p:txBody>
        </p:sp>
      </p:grpSp>
      <p:grpSp>
        <p:nvGrpSpPr>
          <p:cNvPr id="19475" name="Group 9"/>
          <p:cNvGrpSpPr/>
          <p:nvPr/>
        </p:nvGrpSpPr>
        <p:grpSpPr bwMode="auto">
          <a:xfrm>
            <a:off x="8030510" y="4574118"/>
            <a:ext cx="1813560" cy="1206500"/>
            <a:chOff x="-246800" y="3350018"/>
            <a:chExt cx="1609103" cy="1114875"/>
          </a:xfrm>
        </p:grpSpPr>
        <p:sp>
          <p:nvSpPr>
            <p:cNvPr id="92" name="AutoShape 7"/>
            <p:cNvSpPr/>
            <p:nvPr/>
          </p:nvSpPr>
          <p:spPr bwMode="auto">
            <a:xfrm>
              <a:off x="-246800" y="3350018"/>
              <a:ext cx="1376132" cy="497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p>
              <a:pPr algn="ctr">
                <a:defRPr/>
              </a:pPr>
              <a:r>
                <a:rPr lang="nb-NO"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David</a:t>
              </a:r>
              <a:r>
                <a:rPr lang="zh-CN"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 </a:t>
              </a:r>
              <a:r>
                <a:rPr lang="en-US" altLang="zh-CN"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Grace</a:t>
              </a:r>
              <a:endParaRPr lang="nb-NO"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endParaRPr>
            </a:p>
          </p:txBody>
        </p:sp>
        <p:sp>
          <p:nvSpPr>
            <p:cNvPr id="93" name="Line 8"/>
            <p:cNvSpPr>
              <a:spLocks noChangeShapeType="1"/>
            </p:cNvSpPr>
            <p:nvPr/>
          </p:nvSpPr>
          <p:spPr bwMode="auto">
            <a:xfrm flipV="1">
              <a:off x="-21569" y="3676851"/>
              <a:ext cx="930608" cy="7044"/>
            </a:xfrm>
            <a:prstGeom prst="line">
              <a:avLst/>
            </a:prstGeom>
            <a:noFill/>
            <a:ln w="12700" cap="flat" cmpd="sng">
              <a:solidFill>
                <a:srgbClr val="D6D6D6"/>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135255">
                <a:defRPr/>
              </a:pPr>
              <a:endParaRPr lang="nb-NO" sz="375" dirty="0">
                <a:latin typeface="Segoe UI" panose="020B0502040204020203" pitchFamily="34" charset="0"/>
                <a:ea typeface="Segoe UI" panose="020B0502040204020203" pitchFamily="34" charset="0"/>
                <a:cs typeface="Segoe UI" panose="020B0502040204020203" pitchFamily="34" charset="0"/>
                <a:sym typeface="Helvetica" charset="0"/>
              </a:endParaRPr>
            </a:p>
          </p:txBody>
        </p:sp>
        <p:sp>
          <p:nvSpPr>
            <p:cNvPr id="94" name="AutoShape 9"/>
            <p:cNvSpPr/>
            <p:nvPr/>
          </p:nvSpPr>
          <p:spPr bwMode="auto">
            <a:xfrm>
              <a:off x="-140598" y="3749026"/>
              <a:ext cx="1502901" cy="7158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defRPr/>
              </a:pPr>
              <a:r>
                <a:rPr lang="zh-CN" altLang="en-US" sz="1100" dirty="0">
                  <a:solidFill>
                    <a:schemeClr val="bg1"/>
                  </a:solidFill>
                  <a:latin typeface="Arial" panose="020B0604020202020204" pitchFamily="34" charset="0"/>
                  <a:cs typeface="Arial" panose="020B0604020202020204" pitchFamily="34" charset="0"/>
                </a:rPr>
                <a:t>英国约克大学电子工程系教授，无线通信技术科研组负责人，高空平台（</a:t>
              </a:r>
              <a:r>
                <a:rPr lang="en-US" altLang="zh-CN" sz="1100" dirty="0">
                  <a:solidFill>
                    <a:schemeClr val="bg1"/>
                  </a:solidFill>
                  <a:latin typeface="Arial" panose="020B0604020202020204" pitchFamily="34" charset="0"/>
                  <a:cs typeface="Arial" panose="020B0604020202020204" pitchFamily="34" charset="0"/>
                </a:rPr>
                <a:t>HAP</a:t>
              </a:r>
              <a:r>
                <a:rPr lang="zh-CN" altLang="en-US" sz="1100" dirty="0">
                  <a:solidFill>
                    <a:schemeClr val="bg1"/>
                  </a:solidFill>
                  <a:latin typeface="Arial" panose="020B0604020202020204" pitchFamily="34" charset="0"/>
                  <a:cs typeface="Arial" panose="020B0604020202020204" pitchFamily="34" charset="0"/>
                </a:rPr>
                <a:t>）通信研究中心负责人</a:t>
              </a:r>
              <a:endParaRPr lang="en-US" altLang="zh-CN" sz="1100" dirty="0">
                <a:solidFill>
                  <a:schemeClr val="bg1"/>
                </a:solidFill>
                <a:latin typeface="Arial" panose="020B0604020202020204" pitchFamily="34" charset="0"/>
                <a:cs typeface="Arial" panose="020B0604020202020204" pitchFamily="34" charset="0"/>
              </a:endParaRPr>
            </a:p>
          </p:txBody>
        </p:sp>
      </p:grpSp>
      <p:grpSp>
        <p:nvGrpSpPr>
          <p:cNvPr id="19480" name="Group 9"/>
          <p:cNvGrpSpPr/>
          <p:nvPr/>
        </p:nvGrpSpPr>
        <p:grpSpPr bwMode="auto">
          <a:xfrm>
            <a:off x="3518524" y="4608420"/>
            <a:ext cx="1773720" cy="1206498"/>
            <a:chOff x="-410752" y="3145232"/>
            <a:chExt cx="1573754" cy="1114873"/>
          </a:xfrm>
        </p:grpSpPr>
        <p:sp>
          <p:nvSpPr>
            <p:cNvPr id="110" name="AutoShape 7"/>
            <p:cNvSpPr/>
            <p:nvPr/>
          </p:nvSpPr>
          <p:spPr bwMode="auto">
            <a:xfrm>
              <a:off x="-410752" y="3145232"/>
              <a:ext cx="1376133" cy="497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p>
              <a:pPr algn="ctr">
                <a:defRPr/>
              </a:pPr>
              <a:r>
                <a:rPr lang="en-US" altLang="zh-CN"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Alister</a:t>
              </a:r>
              <a:r>
                <a:rPr lang="zh-CN"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 </a:t>
              </a:r>
              <a:r>
                <a:rPr lang="en-US" altLang="zh-CN"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G.</a:t>
              </a:r>
              <a:r>
                <a:rPr lang="zh-CN"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 </a:t>
              </a:r>
              <a:r>
                <a:rPr lang="en-US" altLang="zh-CN"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Burr</a:t>
              </a:r>
              <a:endParaRPr lang="nb-NO"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endParaRPr>
            </a:p>
          </p:txBody>
        </p:sp>
        <p:sp>
          <p:nvSpPr>
            <p:cNvPr id="111" name="Line 8"/>
            <p:cNvSpPr>
              <a:spLocks noChangeShapeType="1"/>
            </p:cNvSpPr>
            <p:nvPr/>
          </p:nvSpPr>
          <p:spPr bwMode="auto">
            <a:xfrm>
              <a:off x="-296002" y="3479109"/>
              <a:ext cx="1125445" cy="0"/>
            </a:xfrm>
            <a:prstGeom prst="line">
              <a:avLst/>
            </a:prstGeom>
            <a:noFill/>
            <a:ln w="12700" cap="flat" cmpd="sng">
              <a:solidFill>
                <a:srgbClr val="D6D6D6"/>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135255">
                <a:defRPr/>
              </a:pPr>
              <a:endParaRPr lang="nb-NO" sz="375" dirty="0">
                <a:latin typeface="Segoe UI" panose="020B0502040204020203" pitchFamily="34" charset="0"/>
                <a:ea typeface="Segoe UI" panose="020B0502040204020203" pitchFamily="34" charset="0"/>
                <a:cs typeface="Segoe UI" panose="020B0502040204020203" pitchFamily="34" charset="0"/>
                <a:sym typeface="Helvetica" charset="0"/>
              </a:endParaRPr>
            </a:p>
          </p:txBody>
        </p:sp>
        <p:sp>
          <p:nvSpPr>
            <p:cNvPr id="112" name="AutoShape 9"/>
            <p:cNvSpPr/>
            <p:nvPr/>
          </p:nvSpPr>
          <p:spPr bwMode="auto">
            <a:xfrm>
              <a:off x="-339898" y="3544238"/>
              <a:ext cx="1502900" cy="7158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defRPr/>
              </a:pPr>
              <a:r>
                <a:rPr lang="zh-CN" altLang="en-US" sz="1100" dirty="0">
                  <a:solidFill>
                    <a:schemeClr val="bg1"/>
                  </a:solidFill>
                  <a:latin typeface="Arial" panose="020B0604020202020204" pitchFamily="34" charset="0"/>
                  <a:cs typeface="Arial" panose="020B0604020202020204" pitchFamily="34" charset="0"/>
                </a:rPr>
                <a:t>英国约克大学电子工程系教授，英国皇家协会高级会员，</a:t>
              </a:r>
              <a:r>
                <a:rPr lang="en-US" altLang="zh-CN" sz="1100" dirty="0">
                  <a:solidFill>
                    <a:schemeClr val="bg1"/>
                  </a:solidFill>
                  <a:latin typeface="Arial" panose="020B0604020202020204" pitchFamily="34" charset="0"/>
                  <a:cs typeface="Arial" panose="020B0604020202020204" pitchFamily="34" charset="0"/>
                </a:rPr>
                <a:t>Turbo</a:t>
              </a:r>
              <a:r>
                <a:rPr lang="zh-CN" altLang="en-US" sz="1100" dirty="0">
                  <a:solidFill>
                    <a:schemeClr val="bg1"/>
                  </a:solidFill>
                  <a:latin typeface="Arial" panose="020B0604020202020204" pitchFamily="34" charset="0"/>
                  <a:cs typeface="Arial" panose="020B0604020202020204" pitchFamily="34" charset="0"/>
                </a:rPr>
                <a:t>编码理论的联合创始人之一</a:t>
              </a:r>
            </a:p>
          </p:txBody>
        </p:sp>
      </p:grpSp>
      <p:grpSp>
        <p:nvGrpSpPr>
          <p:cNvPr id="19482" name="Group 9"/>
          <p:cNvGrpSpPr/>
          <p:nvPr/>
        </p:nvGrpSpPr>
        <p:grpSpPr bwMode="auto">
          <a:xfrm>
            <a:off x="7818232" y="2308704"/>
            <a:ext cx="2361737" cy="1312546"/>
            <a:chOff x="-246801" y="3350018"/>
            <a:chExt cx="1850037" cy="1211167"/>
          </a:xfrm>
        </p:grpSpPr>
        <p:sp>
          <p:nvSpPr>
            <p:cNvPr id="116" name="AutoShape 7"/>
            <p:cNvSpPr/>
            <p:nvPr/>
          </p:nvSpPr>
          <p:spPr bwMode="auto">
            <a:xfrm>
              <a:off x="-246801" y="3350018"/>
              <a:ext cx="1850037" cy="4965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p>
              <a:pPr algn="ctr">
                <a:defRPr/>
              </a:pPr>
              <a:r>
                <a:rPr lang="en-US" altLang="nb-NO"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  </a:t>
              </a:r>
              <a:r>
                <a:rPr lang="nb-NO"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Mo</a:t>
              </a:r>
              <a:r>
                <a:rPr lang="en-US" altLang="zh-CN"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hammad</a:t>
              </a:r>
              <a:r>
                <a:rPr lang="zh-CN"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 </a:t>
              </a:r>
              <a:r>
                <a:rPr lang="en-US" altLang="zh-CN"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sym typeface="Open Sans" charset="0"/>
                </a:rPr>
                <a:t>Shikh-Bahaei</a:t>
              </a:r>
              <a:endParaRPr lang="nb-NO" sz="1400" b="1" dirty="0">
                <a:latin typeface="Segoe UI" panose="020B0502040204020203" pitchFamily="34" charset="0"/>
                <a:ea typeface="Segoe UI" panose="020B0502040204020203" pitchFamily="34" charset="0"/>
                <a:cs typeface="Segoe UI" panose="020B0502040204020203" pitchFamily="34" charset="0"/>
                <a:sym typeface="Open Sans" charset="0"/>
              </a:endParaRPr>
            </a:p>
          </p:txBody>
        </p:sp>
        <p:sp>
          <p:nvSpPr>
            <p:cNvPr id="117" name="Line 8"/>
            <p:cNvSpPr>
              <a:spLocks noChangeShapeType="1"/>
            </p:cNvSpPr>
            <p:nvPr/>
          </p:nvSpPr>
          <p:spPr bwMode="auto">
            <a:xfrm flipV="1">
              <a:off x="-161232" y="3666140"/>
              <a:ext cx="1763905" cy="6740"/>
            </a:xfrm>
            <a:prstGeom prst="line">
              <a:avLst/>
            </a:prstGeom>
            <a:noFill/>
            <a:ln w="12700" cap="flat" cmpd="sng">
              <a:solidFill>
                <a:srgbClr val="D6D6D6"/>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135255">
                <a:defRPr/>
              </a:pPr>
              <a:endParaRPr lang="nb-NO" sz="375" dirty="0">
                <a:latin typeface="Segoe UI" panose="020B0502040204020203" pitchFamily="34" charset="0"/>
                <a:ea typeface="Segoe UI" panose="020B0502040204020203" pitchFamily="34" charset="0"/>
                <a:cs typeface="Segoe UI" panose="020B0502040204020203" pitchFamily="34" charset="0"/>
                <a:sym typeface="Helvetica" charset="0"/>
              </a:endParaRPr>
            </a:p>
          </p:txBody>
        </p:sp>
        <p:sp>
          <p:nvSpPr>
            <p:cNvPr id="118" name="AutoShape 9"/>
            <p:cNvSpPr/>
            <p:nvPr/>
          </p:nvSpPr>
          <p:spPr bwMode="auto">
            <a:xfrm>
              <a:off x="-161232" y="3846321"/>
              <a:ext cx="1441144" cy="7148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576" tIns="10576" rIns="10576" bIns="10576"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FontTx/>
                <a:buNone/>
                <a:defRPr/>
              </a:pPr>
              <a:r>
                <a:rPr lang="zh-CN" altLang="en-US" sz="1100" dirty="0">
                  <a:solidFill>
                    <a:schemeClr val="bg1"/>
                  </a:solidFill>
                  <a:latin typeface="Arial" panose="020B0604020202020204" pitchFamily="34" charset="0"/>
                  <a:cs typeface="Arial" panose="020B0604020202020204" pitchFamily="34" charset="0"/>
                </a:rPr>
                <a:t>英国伦敦大学国王学院教授，</a:t>
              </a:r>
              <a:r>
                <a:rPr lang="en-US" altLang="zh-CN" sz="1100" dirty="0">
                  <a:solidFill>
                    <a:schemeClr val="bg1"/>
                  </a:solidFill>
                  <a:latin typeface="Arial" panose="020B0604020202020204" pitchFamily="34" charset="0"/>
                  <a:cs typeface="Arial" panose="020B0604020202020204" pitchFamily="34" charset="0"/>
                </a:rPr>
                <a:t>IEEE</a:t>
              </a:r>
              <a:r>
                <a:rPr lang="zh-CN" altLang="en-US" sz="1100" dirty="0">
                  <a:solidFill>
                    <a:schemeClr val="bg1"/>
                  </a:solidFill>
                  <a:latin typeface="Arial" panose="020B0604020202020204" pitchFamily="34" charset="0"/>
                  <a:cs typeface="Arial" panose="020B0604020202020204" pitchFamily="34" charset="0"/>
                </a:rPr>
                <a:t>高级会员，发表</a:t>
              </a:r>
              <a:r>
                <a:rPr lang="en-US" altLang="zh-CN" sz="1100" dirty="0">
                  <a:solidFill>
                    <a:schemeClr val="bg1"/>
                  </a:solidFill>
                  <a:latin typeface="Arial" panose="020B0604020202020204" pitchFamily="34" charset="0"/>
                  <a:cs typeface="Arial" panose="020B0604020202020204" pitchFamily="34" charset="0"/>
                </a:rPr>
                <a:t>SCI 300</a:t>
              </a:r>
              <a:r>
                <a:rPr lang="zh-CN" altLang="en-US" sz="1100" dirty="0">
                  <a:solidFill>
                    <a:schemeClr val="bg1"/>
                  </a:solidFill>
                  <a:latin typeface="Arial" panose="020B0604020202020204" pitchFamily="34" charset="0"/>
                  <a:cs typeface="Arial" panose="020B0604020202020204" pitchFamily="34" charset="0"/>
                </a:rPr>
                <a:t>多篇</a:t>
              </a:r>
            </a:p>
          </p:txBody>
        </p:sp>
      </p:grpSp>
      <p:sp>
        <p:nvSpPr>
          <p:cNvPr id="5" name="AutoShape 2" descr="Guy Vandenbos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1" name="矩形 10"/>
          <p:cNvSpPr/>
          <p:nvPr/>
        </p:nvSpPr>
        <p:spPr>
          <a:xfrm>
            <a:off x="460375" y="1223626"/>
            <a:ext cx="11313399" cy="923330"/>
          </a:xfrm>
          <a:prstGeom prst="rect">
            <a:avLst/>
          </a:prstGeom>
        </p:spPr>
        <p:txBody>
          <a:bodyPr wrap="square">
            <a:spAutoFit/>
          </a:bodyPr>
          <a:lstStyle/>
          <a:p>
            <a:r>
              <a:rPr lang="zh-CN" altLang="en-US" b="1" dirty="0">
                <a:solidFill>
                  <a:schemeClr val="bg1"/>
                </a:solidFill>
                <a:latin typeface="微软雅黑,Bold"/>
              </a:rPr>
              <a:t>课题组与英国约克大学、英国伦敦大学国王学院、英国拉夫堡大学等保持密切合作；</a:t>
            </a:r>
          </a:p>
          <a:p>
            <a:r>
              <a:rPr lang="zh-CN" altLang="en-US" b="1" dirty="0">
                <a:solidFill>
                  <a:schemeClr val="bg1"/>
                </a:solidFill>
                <a:latin typeface="微软雅黑,Bold"/>
              </a:rPr>
              <a:t>博士研究生都将获得</a:t>
            </a:r>
            <a:r>
              <a:rPr lang="zh-CN" altLang="en-US" b="1" dirty="0">
                <a:solidFill>
                  <a:srgbClr val="92D050"/>
                </a:solidFill>
                <a:latin typeface="微软雅黑,Bold"/>
              </a:rPr>
              <a:t>至少</a:t>
            </a:r>
            <a:r>
              <a:rPr lang="en-US" altLang="zh-CN" b="1" dirty="0">
                <a:solidFill>
                  <a:srgbClr val="92D050"/>
                </a:solidFill>
                <a:latin typeface="Î¢ÈíÑÅºÚ,Bold"/>
              </a:rPr>
              <a:t>1</a:t>
            </a:r>
            <a:r>
              <a:rPr lang="zh-CN" altLang="en-US" b="1" dirty="0">
                <a:solidFill>
                  <a:srgbClr val="92D050"/>
                </a:solidFill>
                <a:latin typeface="微软雅黑,Bold"/>
              </a:rPr>
              <a:t>年</a:t>
            </a:r>
            <a:r>
              <a:rPr lang="zh-CN" altLang="en-US" b="1" dirty="0">
                <a:solidFill>
                  <a:schemeClr val="bg1"/>
                </a:solidFill>
                <a:latin typeface="微软雅黑,Bold"/>
              </a:rPr>
              <a:t>的国际联合培养机会；</a:t>
            </a:r>
            <a:endParaRPr lang="en-US" altLang="zh-CN" b="1" dirty="0">
              <a:solidFill>
                <a:schemeClr val="bg1"/>
              </a:solidFill>
              <a:latin typeface="微软雅黑,Bold"/>
            </a:endParaRPr>
          </a:p>
          <a:p>
            <a:r>
              <a:rPr lang="zh-CN" altLang="en-US" b="1" dirty="0">
                <a:solidFill>
                  <a:schemeClr val="bg1"/>
                </a:solidFill>
                <a:latin typeface="微软雅黑,Bold"/>
              </a:rPr>
              <a:t>硕士研究生择优将获得</a:t>
            </a:r>
            <a:r>
              <a:rPr lang="zh-CN" altLang="en-US" b="1" dirty="0">
                <a:solidFill>
                  <a:srgbClr val="92D050"/>
                </a:solidFill>
                <a:latin typeface="微软雅黑,Bold"/>
              </a:rPr>
              <a:t>至少</a:t>
            </a:r>
            <a:r>
              <a:rPr lang="en-US" altLang="zh-CN" b="1" dirty="0">
                <a:solidFill>
                  <a:srgbClr val="92D050"/>
                </a:solidFill>
                <a:latin typeface="Î¢ÈíÑÅºÚ,Bold"/>
              </a:rPr>
              <a:t>0.5</a:t>
            </a:r>
            <a:r>
              <a:rPr lang="zh-CN" altLang="en-US" b="1" dirty="0">
                <a:solidFill>
                  <a:srgbClr val="92D050"/>
                </a:solidFill>
                <a:latin typeface="微软雅黑,Bold"/>
              </a:rPr>
              <a:t>年</a:t>
            </a:r>
            <a:r>
              <a:rPr lang="zh-CN" altLang="en-US" b="1" dirty="0">
                <a:solidFill>
                  <a:schemeClr val="bg1"/>
                </a:solidFill>
                <a:latin typeface="微软雅黑,Bold"/>
              </a:rPr>
              <a:t>的国际联合培养机会。</a:t>
            </a:r>
            <a:endParaRPr lang="en-US" dirty="0">
              <a:solidFill>
                <a:schemeClr val="bg1"/>
              </a:solidFill>
            </a:endParaRPr>
          </a:p>
        </p:txBody>
      </p:sp>
      <p:pic>
        <p:nvPicPr>
          <p:cNvPr id="3" name="Picture 2">
            <a:extLst>
              <a:ext uri="{FF2B5EF4-FFF2-40B4-BE49-F238E27FC236}">
                <a16:creationId xmlns:a16="http://schemas.microsoft.com/office/drawing/2014/main" id="{382D4151-07B0-A146-AB7F-D1255CC6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047" y="4361421"/>
            <a:ext cx="1400665" cy="1877488"/>
          </a:xfrm>
          <a:prstGeom prst="rect">
            <a:avLst/>
          </a:prstGeom>
        </p:spPr>
      </p:pic>
      <p:pic>
        <p:nvPicPr>
          <p:cNvPr id="13" name="Picture 12">
            <a:extLst>
              <a:ext uri="{FF2B5EF4-FFF2-40B4-BE49-F238E27FC236}">
                <a16:creationId xmlns:a16="http://schemas.microsoft.com/office/drawing/2014/main" id="{269813D1-9745-AA46-807B-274072DCC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046" y="2308704"/>
            <a:ext cx="1400665" cy="1890969"/>
          </a:xfrm>
          <a:prstGeom prst="rect">
            <a:avLst/>
          </a:prstGeom>
        </p:spPr>
      </p:pic>
      <p:pic>
        <p:nvPicPr>
          <p:cNvPr id="15" name="Picture 14">
            <a:extLst>
              <a:ext uri="{FF2B5EF4-FFF2-40B4-BE49-F238E27FC236}">
                <a16:creationId xmlns:a16="http://schemas.microsoft.com/office/drawing/2014/main" id="{BA97F4A7-F239-5D4C-93D4-8D66C526D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558" y="4324971"/>
            <a:ext cx="1451949" cy="1948796"/>
          </a:xfrm>
          <a:prstGeom prst="rect">
            <a:avLst/>
          </a:prstGeom>
        </p:spPr>
      </p:pic>
      <p:pic>
        <p:nvPicPr>
          <p:cNvPr id="18" name="Picture 17">
            <a:extLst>
              <a:ext uri="{FF2B5EF4-FFF2-40B4-BE49-F238E27FC236}">
                <a16:creationId xmlns:a16="http://schemas.microsoft.com/office/drawing/2014/main" id="{1E5384FE-61E7-4649-B5E7-4696AC24F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558" y="2350131"/>
            <a:ext cx="1451949" cy="1811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6620</TotalTime>
  <Words>1141</Words>
  <Application>Microsoft Macintosh PowerPoint</Application>
  <PresentationFormat>Widescreen</PresentationFormat>
  <Paragraphs>87</Paragraphs>
  <Slides>11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等线</vt:lpstr>
      <vt:lpstr>等线 Light</vt:lpstr>
      <vt:lpstr>Î¢ÈíÑÅºÚ,Bold</vt:lpstr>
      <vt:lpstr>微软雅黑</vt:lpstr>
      <vt:lpstr>微软雅黑</vt:lpstr>
      <vt:lpstr>黑体</vt:lpstr>
      <vt:lpstr>宋体</vt:lpstr>
      <vt:lpstr>微软雅黑 Light</vt:lpstr>
      <vt:lpstr>微软雅黑,Bold</vt:lpstr>
      <vt:lpstr>Arial</vt:lpstr>
      <vt:lpstr>Broadway</vt:lpstr>
      <vt:lpstr>Calibri</vt:lpstr>
      <vt:lpstr>Segoe UI</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zj</dc:creator>
  <cp:lastModifiedBy>Tong Peng</cp:lastModifiedBy>
  <cp:revision>78</cp:revision>
  <dcterms:created xsi:type="dcterms:W3CDTF">2019-02-24T05:40:00Z</dcterms:created>
  <dcterms:modified xsi:type="dcterms:W3CDTF">2022-05-23T03:17:34Z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y fmtid="{D5CDD505-2E9C-101B-9397-08002B2CF9AE}" pid="3" name="KSOTemplateUUID">
    <vt:lpwstr>v1.0_mb_PIiwYmqx/JIOZUfKPHKZDg==</vt:lpwstr>
  </property>
</Properties>
</file>