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328" r:id="rId4"/>
    <p:sldId id="329" r:id="rId5"/>
    <p:sldId id="332" r:id="rId6"/>
    <p:sldId id="363" r:id="rId7"/>
    <p:sldId id="376" r:id="rId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1E30"/>
    <a:srgbClr val="E8D75B"/>
    <a:srgbClr val="243B55"/>
    <a:srgbClr val="020623"/>
    <a:srgbClr val="373B44"/>
    <a:srgbClr val="2C3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52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46D2F6-5C54-431D-A3D3-20AAAFC1AA7B}" type="datetimeFigureOut">
              <a:rPr lang="en-US" smtClean="0"/>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E297D5-8100-49EC-8A04-F450B1AC9398}"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79D72E55-78CC-4775-94D7-779F9DF3995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8AB9E94-DFC1-47CB-B5D8-3979A6BBF527}" type="slidenum">
              <a:rPr lang="zh-CN" altLang="en-US" smtClean="0"/>
            </a:fld>
            <a:endParaRPr lang="zh-CN" altLang="en-US"/>
          </a:p>
        </p:txBody>
      </p:sp>
      <p:pic>
        <p:nvPicPr>
          <p:cNvPr id="7" name="图片 6"/>
          <p:cNvPicPr>
            <a:picLocks noChangeAspect="1"/>
          </p:cNvPicPr>
          <p:nvPr userDrawn="1"/>
        </p:nvPicPr>
        <p:blipFill rotWithShape="1">
          <a:blip r:embed="rId2" cstate="screen"/>
          <a:srcRect r="4000"/>
          <a:stretch>
            <a:fillRect/>
          </a:stretch>
        </p:blipFill>
        <p:spPr>
          <a:xfrm>
            <a:off x="0" y="0"/>
            <a:ext cx="12192000"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比较">
    <p:bg>
      <p:bgPr>
        <a:solidFill>
          <a:schemeClr val="bg1"/>
        </a:solidFill>
        <a:effectLst/>
      </p:bgPr>
    </p:bg>
    <p:spTree>
      <p:nvGrpSpPr>
        <p:cNvPr id="1" name=""/>
        <p:cNvGrpSpPr/>
        <p:nvPr/>
      </p:nvGrpSpPr>
      <p:grpSpPr>
        <a:xfrm>
          <a:off x="0" y="0"/>
          <a:ext cx="0" cy="0"/>
          <a:chOff x="0" y="0"/>
          <a:chExt cx="0" cy="0"/>
        </a:xfrm>
      </p:grpSpPr>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AED4D66C-58DE-4760-8814-F2836583BEC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3557E4-68AB-495B-83FB-E6BB9E55B49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4D66C-58DE-4760-8814-F2836583BEC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57E4-68AB-495B-83FB-E6BB9E55B49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41E30"/>
        </a:solidFill>
        <a:effectLst/>
      </p:bgPr>
    </p:bg>
    <p:spTree>
      <p:nvGrpSpPr>
        <p:cNvPr id="1" name=""/>
        <p:cNvGrpSpPr/>
        <p:nvPr/>
      </p:nvGrpSpPr>
      <p:grpSpPr>
        <a:xfrm>
          <a:off x="0" y="0"/>
          <a:ext cx="0" cy="0"/>
          <a:chOff x="0" y="0"/>
          <a:chExt cx="0" cy="0"/>
        </a:xfrm>
      </p:grpSpPr>
      <p:sp>
        <p:nvSpPr>
          <p:cNvPr id="23" name="矩形 22"/>
          <p:cNvSpPr/>
          <p:nvPr/>
        </p:nvSpPr>
        <p:spPr>
          <a:xfrm>
            <a:off x="309563" y="328613"/>
            <a:ext cx="11572875" cy="6200775"/>
          </a:xfrm>
          <a:prstGeom prst="rect">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5267325" y="4433559"/>
            <a:ext cx="1657350" cy="521970"/>
          </a:xfrm>
          <a:prstGeom prst="rect">
            <a:avLst/>
          </a:prstGeom>
          <a:noFill/>
        </p:spPr>
        <p:txBody>
          <a:bodyPr wrap="square" rtlCol="0">
            <a:spAutoFit/>
          </a:bodyPr>
          <a:lstStyle/>
          <a:p>
            <a:pPr algn="dist"/>
            <a:r>
              <a:rPr lang="zh-CN" altLang="en-US" sz="2800">
                <a:solidFill>
                  <a:schemeClr val="bg1"/>
                </a:solidFill>
                <a:latin typeface="微软雅黑 Light" panose="020B0502040204020203" pitchFamily="34" charset="-122"/>
                <a:ea typeface="微软雅黑 Light" panose="020B0502040204020203" pitchFamily="34" charset="-122"/>
              </a:rPr>
              <a:t>张昊宇</a:t>
            </a:r>
            <a:endParaRPr lang="zh-CN" altLang="en-US" sz="2800">
              <a:solidFill>
                <a:schemeClr val="bg1"/>
              </a:solidFill>
              <a:latin typeface="微软雅黑 Light" panose="020B0502040204020203" pitchFamily="34" charset="-122"/>
              <a:ea typeface="微软雅黑 Light" panose="020B0502040204020203" pitchFamily="34" charset="-122"/>
            </a:endParaRPr>
          </a:p>
        </p:txBody>
      </p:sp>
      <p:grpSp>
        <p:nvGrpSpPr>
          <p:cNvPr id="36" name="组合 35"/>
          <p:cNvGrpSpPr/>
          <p:nvPr/>
        </p:nvGrpSpPr>
        <p:grpSpPr>
          <a:xfrm>
            <a:off x="5238752" y="5075006"/>
            <a:ext cx="1714496" cy="180000"/>
            <a:chOff x="5084015" y="5075032"/>
            <a:chExt cx="1714496" cy="180000"/>
          </a:xfrm>
        </p:grpSpPr>
        <p:sp>
          <p:nvSpPr>
            <p:cNvPr id="26" name="椭圆 25"/>
            <p:cNvSpPr/>
            <p:nvPr/>
          </p:nvSpPr>
          <p:spPr>
            <a:xfrm>
              <a:off x="5084015" y="5075032"/>
              <a:ext cx="180000" cy="180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9" name="组合 28"/>
            <p:cNvGrpSpPr/>
            <p:nvPr/>
          </p:nvGrpSpPr>
          <p:grpSpPr>
            <a:xfrm>
              <a:off x="5599384" y="5075032"/>
              <a:ext cx="180000" cy="180000"/>
              <a:chOff x="5599384" y="5106579"/>
              <a:chExt cx="180000" cy="180000"/>
            </a:xfrm>
          </p:grpSpPr>
          <p:sp>
            <p:nvSpPr>
              <p:cNvPr id="27" name="椭圆 26"/>
              <p:cNvSpPr/>
              <p:nvPr/>
            </p:nvSpPr>
            <p:spPr>
              <a:xfrm>
                <a:off x="5599384" y="5106579"/>
                <a:ext cx="180000" cy="180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5635384" y="5142579"/>
                <a:ext cx="108000"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2" name="椭圆 31"/>
            <p:cNvSpPr/>
            <p:nvPr/>
          </p:nvSpPr>
          <p:spPr>
            <a:xfrm>
              <a:off x="6103142" y="5075032"/>
              <a:ext cx="180000" cy="180000"/>
            </a:xfrm>
            <a:prstGeom prst="ellipse">
              <a:avLst/>
            </a:prstGeom>
            <a:solidFill>
              <a:srgbClr val="E8D75B"/>
            </a:solid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组合 32"/>
            <p:cNvGrpSpPr/>
            <p:nvPr/>
          </p:nvGrpSpPr>
          <p:grpSpPr>
            <a:xfrm>
              <a:off x="6618511" y="5075032"/>
              <a:ext cx="180000" cy="180000"/>
              <a:chOff x="5599384" y="5106579"/>
              <a:chExt cx="180000" cy="180000"/>
            </a:xfrm>
          </p:grpSpPr>
          <p:sp>
            <p:nvSpPr>
              <p:cNvPr id="34" name="椭圆 33"/>
              <p:cNvSpPr/>
              <p:nvPr/>
            </p:nvSpPr>
            <p:spPr>
              <a:xfrm>
                <a:off x="5599384" y="5106579"/>
                <a:ext cx="180000" cy="180000"/>
              </a:xfrm>
              <a:prstGeom prst="ellipse">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5635384" y="5142579"/>
                <a:ext cx="108000" cy="108000"/>
              </a:xfrm>
              <a:prstGeom prst="ellipse">
                <a:avLst/>
              </a:prstGeom>
              <a:solidFill>
                <a:srgbClr val="E8D75B"/>
              </a:solid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37" name="文本框 36"/>
          <p:cNvSpPr txBox="1"/>
          <p:nvPr/>
        </p:nvSpPr>
        <p:spPr>
          <a:xfrm>
            <a:off x="3303270" y="5589270"/>
            <a:ext cx="5424170" cy="645160"/>
          </a:xfrm>
          <a:prstGeom prst="rect">
            <a:avLst/>
          </a:prstGeom>
          <a:noFill/>
        </p:spPr>
        <p:txBody>
          <a:bodyPr wrap="square" lIns="0" rIns="0" rtlCol="0">
            <a:spAutoFit/>
          </a:bodyPr>
          <a:lstStyle/>
          <a:p>
            <a:pPr algn="dist"/>
            <a:r>
              <a:rPr lang="zh-CN" altLang="en-US">
                <a:solidFill>
                  <a:schemeClr val="bg1"/>
                </a:solidFill>
                <a:latin typeface="微软雅黑 Light" panose="020B0502040204020203" pitchFamily="34" charset="-122"/>
                <a:ea typeface="微软雅黑 Light" panose="020B0502040204020203" pitchFamily="34" charset="-122"/>
              </a:rPr>
              <a:t>职称  ：</a:t>
            </a:r>
            <a:r>
              <a:rPr lang="zh-CN" altLang="en-US">
                <a:solidFill>
                  <a:schemeClr val="bg1"/>
                </a:solidFill>
                <a:latin typeface="微软雅黑 Light" panose="020B0502040204020203" pitchFamily="34" charset="-122"/>
                <a:ea typeface="微软雅黑 Light" panose="020B0502040204020203" pitchFamily="34" charset="-122"/>
                <a:sym typeface="+mn-ea"/>
              </a:rPr>
              <a:t>浙江海洋大学海洋通信实验室，讲师</a:t>
            </a:r>
            <a:endParaRPr lang="zh-CN" altLang="en-US">
              <a:solidFill>
                <a:schemeClr val="bg1"/>
              </a:solidFill>
              <a:latin typeface="微软雅黑 Light" panose="020B0502040204020203" pitchFamily="34" charset="-122"/>
              <a:ea typeface="微软雅黑 Light" panose="020B0502040204020203" pitchFamily="34" charset="-122"/>
              <a:sym typeface="+mn-ea"/>
            </a:endParaRPr>
          </a:p>
          <a:p>
            <a:pPr algn="dist"/>
            <a:r>
              <a:rPr lang="zh-CN" altLang="en-US">
                <a:solidFill>
                  <a:schemeClr val="bg1"/>
                </a:solidFill>
                <a:latin typeface="微软雅黑 Light" panose="020B0502040204020203" pitchFamily="34" charset="-122"/>
                <a:ea typeface="微软雅黑 Light" panose="020B0502040204020203" pitchFamily="34" charset="-122"/>
                <a:sym typeface="+mn-ea"/>
              </a:rPr>
              <a:t>研究方向：</a:t>
            </a:r>
            <a:r>
              <a:rPr lang="zh-CN" spc="-25" dirty="0">
                <a:solidFill>
                  <a:schemeClr val="bg1"/>
                </a:solidFill>
                <a:latin typeface="宋体" panose="02010600030101010101" pitchFamily="2" charset="-122"/>
                <a:cs typeface="宋体" panose="02010600030101010101" pitchFamily="2" charset="-122"/>
                <a:sym typeface="+mn-ea"/>
              </a:rPr>
              <a:t>天线系统与数字芯片设计</a:t>
            </a:r>
            <a:endParaRPr lang="zh-CN" spc="-25" dirty="0">
              <a:solidFill>
                <a:schemeClr val="bg1"/>
              </a:solidFill>
              <a:latin typeface="宋体" panose="02010600030101010101" pitchFamily="2" charset="-122"/>
              <a:cs typeface="宋体" panose="02010600030101010101" pitchFamily="2" charset="-122"/>
              <a:sym typeface="+mn-ea"/>
            </a:endParaRPr>
          </a:p>
        </p:txBody>
      </p:sp>
      <p:sp>
        <p:nvSpPr>
          <p:cNvPr id="12" name="L 形 11"/>
          <p:cNvSpPr/>
          <p:nvPr/>
        </p:nvSpPr>
        <p:spPr>
          <a:xfrm>
            <a:off x="4204729" y="2514568"/>
            <a:ext cx="2626472" cy="1500185"/>
          </a:xfrm>
          <a:prstGeom prst="corner">
            <a:avLst>
              <a:gd name="adj1" fmla="val 5817"/>
              <a:gd name="adj2" fmla="val 7574"/>
            </a:avLst>
          </a:prstGeom>
          <a:solidFill>
            <a:srgbClr val="E8D7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7524035" y="914359"/>
            <a:ext cx="463239" cy="2843231"/>
          </a:xfrm>
          <a:custGeom>
            <a:avLst/>
            <a:gdLst/>
            <a:ahLst/>
            <a:cxnLst/>
            <a:rect l="l" t="t" r="r" b="b"/>
            <a:pathLst>
              <a:path w="290582" h="1783510">
                <a:moveTo>
                  <a:pt x="281183" y="1533325"/>
                </a:moveTo>
                <a:lnTo>
                  <a:pt x="281183" y="1745312"/>
                </a:lnTo>
                <a:cubicBezTo>
                  <a:pt x="281183" y="1754778"/>
                  <a:pt x="280986" y="1760178"/>
                  <a:pt x="280592" y="1761511"/>
                </a:cubicBezTo>
                <a:cubicBezTo>
                  <a:pt x="279802" y="1764577"/>
                  <a:pt x="277567" y="1766111"/>
                  <a:pt x="273886" y="1766111"/>
                </a:cubicBezTo>
                <a:cubicBezTo>
                  <a:pt x="269284" y="1766111"/>
                  <a:pt x="266983" y="1763177"/>
                  <a:pt x="266983" y="1757311"/>
                </a:cubicBezTo>
                <a:lnTo>
                  <a:pt x="266983" y="1755911"/>
                </a:lnTo>
                <a:lnTo>
                  <a:pt x="268183" y="1655717"/>
                </a:lnTo>
                <a:lnTo>
                  <a:pt x="206187" y="1654917"/>
                </a:lnTo>
                <a:lnTo>
                  <a:pt x="205987" y="1676716"/>
                </a:lnTo>
                <a:lnTo>
                  <a:pt x="207187" y="1746712"/>
                </a:lnTo>
                <a:lnTo>
                  <a:pt x="207387" y="1762111"/>
                </a:lnTo>
                <a:cubicBezTo>
                  <a:pt x="207387" y="1767710"/>
                  <a:pt x="206914" y="1771410"/>
                  <a:pt x="205968" y="1773210"/>
                </a:cubicBezTo>
                <a:cubicBezTo>
                  <a:pt x="205023" y="1775010"/>
                  <a:pt x="203131" y="1775910"/>
                  <a:pt x="200294" y="1775910"/>
                </a:cubicBezTo>
                <a:cubicBezTo>
                  <a:pt x="195023" y="1775910"/>
                  <a:pt x="192388" y="1771510"/>
                  <a:pt x="192388" y="1762711"/>
                </a:cubicBezTo>
                <a:lnTo>
                  <a:pt x="192869" y="1746912"/>
                </a:lnTo>
                <a:lnTo>
                  <a:pt x="193588" y="1654917"/>
                </a:lnTo>
                <a:cubicBezTo>
                  <a:pt x="187455" y="1654651"/>
                  <a:pt x="179989" y="1654517"/>
                  <a:pt x="171189" y="1654517"/>
                </a:cubicBezTo>
                <a:lnTo>
                  <a:pt x="159190" y="1654517"/>
                </a:lnTo>
                <a:lnTo>
                  <a:pt x="21198" y="1655917"/>
                </a:lnTo>
                <a:lnTo>
                  <a:pt x="21883" y="1723713"/>
                </a:lnTo>
                <a:lnTo>
                  <a:pt x="22398" y="1771710"/>
                </a:lnTo>
                <a:cubicBezTo>
                  <a:pt x="22398" y="1779576"/>
                  <a:pt x="20032" y="1783510"/>
                  <a:pt x="15299" y="1783510"/>
                </a:cubicBezTo>
                <a:cubicBezTo>
                  <a:pt x="11355" y="1783510"/>
                  <a:pt x="9120" y="1781510"/>
                  <a:pt x="8593" y="1777510"/>
                </a:cubicBezTo>
                <a:cubicBezTo>
                  <a:pt x="8462" y="1776577"/>
                  <a:pt x="8330" y="1771044"/>
                  <a:pt x="8199" y="1760911"/>
                </a:cubicBezTo>
                <a:lnTo>
                  <a:pt x="8199" y="1533725"/>
                </a:lnTo>
                <a:lnTo>
                  <a:pt x="18599" y="1533925"/>
                </a:lnTo>
                <a:lnTo>
                  <a:pt x="85395" y="1534125"/>
                </a:lnTo>
                <a:lnTo>
                  <a:pt x="156990" y="1534925"/>
                </a:lnTo>
                <a:close/>
                <a:moveTo>
                  <a:pt x="10399" y="1124001"/>
                </a:moveTo>
                <a:cubicBezTo>
                  <a:pt x="11599" y="1124001"/>
                  <a:pt x="18332" y="1125870"/>
                  <a:pt x="30598" y="1129607"/>
                </a:cubicBezTo>
                <a:lnTo>
                  <a:pt x="73195" y="1142022"/>
                </a:lnTo>
                <a:lnTo>
                  <a:pt x="146791" y="1163645"/>
                </a:lnTo>
                <a:lnTo>
                  <a:pt x="290582" y="1205896"/>
                </a:lnTo>
                <a:lnTo>
                  <a:pt x="131873" y="1315389"/>
                </a:lnTo>
                <a:lnTo>
                  <a:pt x="290582" y="1420083"/>
                </a:lnTo>
                <a:lnTo>
                  <a:pt x="141591" y="1463627"/>
                </a:lnTo>
                <a:lnTo>
                  <a:pt x="75595" y="1483404"/>
                </a:lnTo>
                <a:lnTo>
                  <a:pt x="15799" y="1501181"/>
                </a:lnTo>
                <a:lnTo>
                  <a:pt x="8199" y="1503578"/>
                </a:lnTo>
                <a:lnTo>
                  <a:pt x="8199" y="1381998"/>
                </a:lnTo>
                <a:lnTo>
                  <a:pt x="149581" y="1343734"/>
                </a:lnTo>
                <a:lnTo>
                  <a:pt x="25398" y="1261093"/>
                </a:lnTo>
                <a:lnTo>
                  <a:pt x="143438" y="1176360"/>
                </a:lnTo>
                <a:cubicBezTo>
                  <a:pt x="114633" y="1168179"/>
                  <a:pt x="79294" y="1159260"/>
                  <a:pt x="37419" y="1149602"/>
                </a:cubicBezTo>
                <a:cubicBezTo>
                  <a:pt x="21416" y="1146115"/>
                  <a:pt x="11912" y="1143606"/>
                  <a:pt x="8907" y="1142075"/>
                </a:cubicBezTo>
                <a:cubicBezTo>
                  <a:pt x="5902" y="1140544"/>
                  <a:pt x="4399" y="1137448"/>
                  <a:pt x="4399" y="1132788"/>
                </a:cubicBezTo>
                <a:cubicBezTo>
                  <a:pt x="4399" y="1126930"/>
                  <a:pt x="6399" y="1124001"/>
                  <a:pt x="10399" y="1124001"/>
                </a:cubicBezTo>
                <a:close/>
                <a:moveTo>
                  <a:pt x="281183" y="838000"/>
                </a:moveTo>
                <a:lnTo>
                  <a:pt x="281183" y="960192"/>
                </a:lnTo>
                <a:lnTo>
                  <a:pt x="177589" y="959336"/>
                </a:lnTo>
                <a:lnTo>
                  <a:pt x="68796" y="958992"/>
                </a:lnTo>
                <a:lnTo>
                  <a:pt x="13399" y="959592"/>
                </a:lnTo>
                <a:cubicBezTo>
                  <a:pt x="12866" y="966392"/>
                  <a:pt x="12599" y="972325"/>
                  <a:pt x="12599" y="977391"/>
                </a:cubicBezTo>
                <a:cubicBezTo>
                  <a:pt x="12599" y="1024188"/>
                  <a:pt x="23465" y="1055520"/>
                  <a:pt x="45197" y="1071386"/>
                </a:cubicBezTo>
                <a:cubicBezTo>
                  <a:pt x="56396" y="1079518"/>
                  <a:pt x="72295" y="1084885"/>
                  <a:pt x="92894" y="1087485"/>
                </a:cubicBezTo>
                <a:cubicBezTo>
                  <a:pt x="113493" y="1090084"/>
                  <a:pt x="150924" y="1091384"/>
                  <a:pt x="205187" y="1091384"/>
                </a:cubicBezTo>
                <a:lnTo>
                  <a:pt x="258184" y="1090869"/>
                </a:lnTo>
                <a:lnTo>
                  <a:pt x="274583" y="1090184"/>
                </a:lnTo>
                <a:cubicBezTo>
                  <a:pt x="281516" y="1090184"/>
                  <a:pt x="284982" y="1093015"/>
                  <a:pt x="284982" y="1098678"/>
                </a:cubicBezTo>
                <a:cubicBezTo>
                  <a:pt x="284982" y="1103682"/>
                  <a:pt x="281649" y="1106183"/>
                  <a:pt x="274983" y="1106183"/>
                </a:cubicBezTo>
                <a:cubicBezTo>
                  <a:pt x="271117" y="1106183"/>
                  <a:pt x="265850" y="1105983"/>
                  <a:pt x="259184" y="1105583"/>
                </a:cubicBezTo>
                <a:lnTo>
                  <a:pt x="179389" y="1103984"/>
                </a:lnTo>
                <a:cubicBezTo>
                  <a:pt x="145791" y="1103450"/>
                  <a:pt x="122959" y="1102850"/>
                  <a:pt x="110893" y="1102184"/>
                </a:cubicBezTo>
                <a:cubicBezTo>
                  <a:pt x="98827" y="1101517"/>
                  <a:pt x="87528" y="1100184"/>
                  <a:pt x="76995" y="1098184"/>
                </a:cubicBezTo>
                <a:cubicBezTo>
                  <a:pt x="55263" y="1094051"/>
                  <a:pt x="37931" y="1084518"/>
                  <a:pt x="24998" y="1069586"/>
                </a:cubicBezTo>
                <a:cubicBezTo>
                  <a:pt x="8333" y="1050520"/>
                  <a:pt x="0" y="1017856"/>
                  <a:pt x="0" y="971592"/>
                </a:cubicBezTo>
                <a:cubicBezTo>
                  <a:pt x="0" y="931061"/>
                  <a:pt x="5466" y="900463"/>
                  <a:pt x="16399" y="879797"/>
                </a:cubicBezTo>
                <a:cubicBezTo>
                  <a:pt x="24798" y="863531"/>
                  <a:pt x="38997" y="851999"/>
                  <a:pt x="58996" y="845199"/>
                </a:cubicBezTo>
                <a:cubicBezTo>
                  <a:pt x="68196" y="842133"/>
                  <a:pt x="77662" y="840333"/>
                  <a:pt x="87394" y="839800"/>
                </a:cubicBezTo>
                <a:cubicBezTo>
                  <a:pt x="97127" y="839266"/>
                  <a:pt x="126792" y="838933"/>
                  <a:pt x="176389" y="838800"/>
                </a:cubicBezTo>
                <a:close/>
                <a:moveTo>
                  <a:pt x="47797" y="580750"/>
                </a:moveTo>
                <a:cubicBezTo>
                  <a:pt x="49530" y="580750"/>
                  <a:pt x="51097" y="581450"/>
                  <a:pt x="52497" y="582850"/>
                </a:cubicBezTo>
                <a:cubicBezTo>
                  <a:pt x="53896" y="584250"/>
                  <a:pt x="54596" y="585883"/>
                  <a:pt x="54596" y="587750"/>
                </a:cubicBezTo>
                <a:cubicBezTo>
                  <a:pt x="54596" y="590150"/>
                  <a:pt x="52797" y="592950"/>
                  <a:pt x="49197" y="596149"/>
                </a:cubicBezTo>
                <a:cubicBezTo>
                  <a:pt x="38264" y="606149"/>
                  <a:pt x="29498" y="618381"/>
                  <a:pt x="22898" y="632847"/>
                </a:cubicBezTo>
                <a:cubicBezTo>
                  <a:pt x="16299" y="647313"/>
                  <a:pt x="12999" y="661612"/>
                  <a:pt x="12999" y="675745"/>
                </a:cubicBezTo>
                <a:cubicBezTo>
                  <a:pt x="12999" y="691344"/>
                  <a:pt x="17733" y="699143"/>
                  <a:pt x="27201" y="699143"/>
                </a:cubicBezTo>
                <a:cubicBezTo>
                  <a:pt x="33203" y="699143"/>
                  <a:pt x="39971" y="696412"/>
                  <a:pt x="47506" y="690950"/>
                </a:cubicBezTo>
                <a:cubicBezTo>
                  <a:pt x="55041" y="685488"/>
                  <a:pt x="69940" y="672423"/>
                  <a:pt x="92203" y="651755"/>
                </a:cubicBezTo>
                <a:cubicBezTo>
                  <a:pt x="120331" y="625753"/>
                  <a:pt x="141193" y="608417"/>
                  <a:pt x="154790" y="599749"/>
                </a:cubicBezTo>
                <a:cubicBezTo>
                  <a:pt x="172789" y="588283"/>
                  <a:pt x="189921" y="582550"/>
                  <a:pt x="206187" y="582550"/>
                </a:cubicBezTo>
                <a:cubicBezTo>
                  <a:pt x="230719" y="582550"/>
                  <a:pt x="250784" y="593483"/>
                  <a:pt x="266383" y="615348"/>
                </a:cubicBezTo>
                <a:cubicBezTo>
                  <a:pt x="281716" y="636814"/>
                  <a:pt x="289382" y="663279"/>
                  <a:pt x="289382" y="694743"/>
                </a:cubicBezTo>
                <a:cubicBezTo>
                  <a:pt x="289382" y="716742"/>
                  <a:pt x="284916" y="736941"/>
                  <a:pt x="275983" y="755340"/>
                </a:cubicBezTo>
                <a:cubicBezTo>
                  <a:pt x="272516" y="762273"/>
                  <a:pt x="268517" y="768239"/>
                  <a:pt x="263984" y="773239"/>
                </a:cubicBezTo>
                <a:cubicBezTo>
                  <a:pt x="259451" y="778238"/>
                  <a:pt x="255651" y="780738"/>
                  <a:pt x="252584" y="780738"/>
                </a:cubicBezTo>
                <a:cubicBezTo>
                  <a:pt x="251118" y="780738"/>
                  <a:pt x="249751" y="780038"/>
                  <a:pt x="248485" y="778638"/>
                </a:cubicBezTo>
                <a:cubicBezTo>
                  <a:pt x="247218" y="777238"/>
                  <a:pt x="246585" y="775805"/>
                  <a:pt x="246585" y="774339"/>
                </a:cubicBezTo>
                <a:cubicBezTo>
                  <a:pt x="246585" y="772072"/>
                  <a:pt x="248651" y="768739"/>
                  <a:pt x="252784" y="764339"/>
                </a:cubicBezTo>
                <a:cubicBezTo>
                  <a:pt x="259584" y="757140"/>
                  <a:pt x="265217" y="747674"/>
                  <a:pt x="269683" y="735941"/>
                </a:cubicBezTo>
                <a:cubicBezTo>
                  <a:pt x="274150" y="724208"/>
                  <a:pt x="276383" y="712942"/>
                  <a:pt x="276383" y="702143"/>
                </a:cubicBezTo>
                <a:cubicBezTo>
                  <a:pt x="276383" y="695477"/>
                  <a:pt x="274949" y="690044"/>
                  <a:pt x="272082" y="685844"/>
                </a:cubicBezTo>
                <a:cubicBezTo>
                  <a:pt x="269214" y="681644"/>
                  <a:pt x="265513" y="679544"/>
                  <a:pt x="260978" y="679544"/>
                </a:cubicBezTo>
                <a:cubicBezTo>
                  <a:pt x="255509" y="679544"/>
                  <a:pt x="248840" y="682140"/>
                  <a:pt x="240969" y="687331"/>
                </a:cubicBezTo>
                <a:cubicBezTo>
                  <a:pt x="233099" y="692523"/>
                  <a:pt x="222633" y="701320"/>
                  <a:pt x="209571" y="713723"/>
                </a:cubicBezTo>
                <a:cubicBezTo>
                  <a:pt x="167851" y="752934"/>
                  <a:pt x="139725" y="776938"/>
                  <a:pt x="125192" y="785738"/>
                </a:cubicBezTo>
                <a:cubicBezTo>
                  <a:pt x="109860" y="794937"/>
                  <a:pt x="95061" y="799537"/>
                  <a:pt x="80795" y="799537"/>
                </a:cubicBezTo>
                <a:cubicBezTo>
                  <a:pt x="68662" y="799537"/>
                  <a:pt x="57196" y="796270"/>
                  <a:pt x="46397" y="789738"/>
                </a:cubicBezTo>
                <a:cubicBezTo>
                  <a:pt x="35598" y="783205"/>
                  <a:pt x="26731" y="774139"/>
                  <a:pt x="19799" y="762539"/>
                </a:cubicBezTo>
                <a:cubicBezTo>
                  <a:pt x="6599" y="740407"/>
                  <a:pt x="0" y="713409"/>
                  <a:pt x="0" y="681544"/>
                </a:cubicBezTo>
                <a:cubicBezTo>
                  <a:pt x="0" y="652213"/>
                  <a:pt x="7599" y="626414"/>
                  <a:pt x="22798" y="604149"/>
                </a:cubicBezTo>
                <a:cubicBezTo>
                  <a:pt x="33464" y="588550"/>
                  <a:pt x="41797" y="580750"/>
                  <a:pt x="47797" y="580750"/>
                </a:cubicBezTo>
                <a:close/>
                <a:moveTo>
                  <a:pt x="281183" y="314125"/>
                </a:moveTo>
                <a:lnTo>
                  <a:pt x="281183" y="526112"/>
                </a:lnTo>
                <a:cubicBezTo>
                  <a:pt x="281183" y="535578"/>
                  <a:pt x="280986" y="540978"/>
                  <a:pt x="280592" y="542311"/>
                </a:cubicBezTo>
                <a:cubicBezTo>
                  <a:pt x="279802" y="545377"/>
                  <a:pt x="277567" y="546911"/>
                  <a:pt x="273886" y="546911"/>
                </a:cubicBezTo>
                <a:cubicBezTo>
                  <a:pt x="269284" y="546911"/>
                  <a:pt x="266983" y="543977"/>
                  <a:pt x="266983" y="538111"/>
                </a:cubicBezTo>
                <a:lnTo>
                  <a:pt x="266983" y="536711"/>
                </a:lnTo>
                <a:lnTo>
                  <a:pt x="268183" y="436517"/>
                </a:lnTo>
                <a:lnTo>
                  <a:pt x="206187" y="435717"/>
                </a:lnTo>
                <a:lnTo>
                  <a:pt x="205987" y="457516"/>
                </a:lnTo>
                <a:lnTo>
                  <a:pt x="207187" y="527512"/>
                </a:lnTo>
                <a:lnTo>
                  <a:pt x="207387" y="542911"/>
                </a:lnTo>
                <a:cubicBezTo>
                  <a:pt x="207387" y="548510"/>
                  <a:pt x="206914" y="552210"/>
                  <a:pt x="205968" y="554010"/>
                </a:cubicBezTo>
                <a:cubicBezTo>
                  <a:pt x="205023" y="555810"/>
                  <a:pt x="203131" y="556710"/>
                  <a:pt x="200294" y="556710"/>
                </a:cubicBezTo>
                <a:cubicBezTo>
                  <a:pt x="195023" y="556710"/>
                  <a:pt x="192388" y="552310"/>
                  <a:pt x="192388" y="543511"/>
                </a:cubicBezTo>
                <a:lnTo>
                  <a:pt x="192869" y="527712"/>
                </a:lnTo>
                <a:lnTo>
                  <a:pt x="193588" y="435717"/>
                </a:lnTo>
                <a:cubicBezTo>
                  <a:pt x="187455" y="435451"/>
                  <a:pt x="179989" y="435317"/>
                  <a:pt x="171189" y="435317"/>
                </a:cubicBezTo>
                <a:lnTo>
                  <a:pt x="159190" y="435317"/>
                </a:lnTo>
                <a:lnTo>
                  <a:pt x="21198" y="436717"/>
                </a:lnTo>
                <a:lnTo>
                  <a:pt x="21883" y="504513"/>
                </a:lnTo>
                <a:lnTo>
                  <a:pt x="22398" y="552510"/>
                </a:lnTo>
                <a:cubicBezTo>
                  <a:pt x="22398" y="560376"/>
                  <a:pt x="20032" y="564309"/>
                  <a:pt x="15299" y="564309"/>
                </a:cubicBezTo>
                <a:cubicBezTo>
                  <a:pt x="11355" y="564309"/>
                  <a:pt x="9120" y="562310"/>
                  <a:pt x="8593" y="558310"/>
                </a:cubicBezTo>
                <a:cubicBezTo>
                  <a:pt x="8462" y="557377"/>
                  <a:pt x="8330" y="551844"/>
                  <a:pt x="8199" y="541711"/>
                </a:cubicBezTo>
                <a:lnTo>
                  <a:pt x="8199" y="314525"/>
                </a:lnTo>
                <a:lnTo>
                  <a:pt x="18599" y="314725"/>
                </a:lnTo>
                <a:lnTo>
                  <a:pt x="85395" y="314925"/>
                </a:lnTo>
                <a:lnTo>
                  <a:pt x="156990" y="315725"/>
                </a:lnTo>
                <a:close/>
                <a:moveTo>
                  <a:pt x="96994" y="121392"/>
                </a:moveTo>
                <a:lnTo>
                  <a:pt x="87594" y="121592"/>
                </a:lnTo>
                <a:cubicBezTo>
                  <a:pt x="79776" y="129744"/>
                  <a:pt x="72510" y="138398"/>
                  <a:pt x="65796" y="147553"/>
                </a:cubicBezTo>
                <a:lnTo>
                  <a:pt x="65596" y="157140"/>
                </a:lnTo>
                <a:cubicBezTo>
                  <a:pt x="65596" y="184566"/>
                  <a:pt x="73262" y="207732"/>
                  <a:pt x="88594" y="226639"/>
                </a:cubicBezTo>
                <a:cubicBezTo>
                  <a:pt x="98194" y="238620"/>
                  <a:pt x="110193" y="247805"/>
                  <a:pt x="124592" y="254197"/>
                </a:cubicBezTo>
                <a:cubicBezTo>
                  <a:pt x="137791" y="260188"/>
                  <a:pt x="151257" y="263184"/>
                  <a:pt x="164990" y="263184"/>
                </a:cubicBezTo>
                <a:cubicBezTo>
                  <a:pt x="188322" y="263184"/>
                  <a:pt x="209187" y="255595"/>
                  <a:pt x="227586" y="240416"/>
                </a:cubicBezTo>
                <a:cubicBezTo>
                  <a:pt x="241852" y="228834"/>
                  <a:pt x="251918" y="214322"/>
                  <a:pt x="257784" y="196881"/>
                </a:cubicBezTo>
                <a:cubicBezTo>
                  <a:pt x="263650" y="179441"/>
                  <a:pt x="266783" y="154878"/>
                  <a:pt x="267183" y="123192"/>
                </a:cubicBezTo>
                <a:lnTo>
                  <a:pt x="133192" y="121392"/>
                </a:lnTo>
                <a:close/>
                <a:moveTo>
                  <a:pt x="8199" y="0"/>
                </a:moveTo>
                <a:lnTo>
                  <a:pt x="17199" y="0"/>
                </a:lnTo>
                <a:lnTo>
                  <a:pt x="82395" y="400"/>
                </a:lnTo>
                <a:lnTo>
                  <a:pt x="160390" y="1000"/>
                </a:lnTo>
                <a:lnTo>
                  <a:pt x="281183" y="600"/>
                </a:lnTo>
                <a:lnTo>
                  <a:pt x="281183" y="80935"/>
                </a:lnTo>
                <a:cubicBezTo>
                  <a:pt x="281183" y="116908"/>
                  <a:pt x="280183" y="144087"/>
                  <a:pt x="278183" y="162473"/>
                </a:cubicBezTo>
                <a:cubicBezTo>
                  <a:pt x="276183" y="180858"/>
                  <a:pt x="272450" y="196513"/>
                  <a:pt x="266983" y="209437"/>
                </a:cubicBezTo>
                <a:cubicBezTo>
                  <a:pt x="258184" y="230486"/>
                  <a:pt x="243718" y="247139"/>
                  <a:pt x="223586" y="259396"/>
                </a:cubicBezTo>
                <a:cubicBezTo>
                  <a:pt x="204921" y="270721"/>
                  <a:pt x="185322" y="276383"/>
                  <a:pt x="164790" y="276383"/>
                </a:cubicBezTo>
                <a:cubicBezTo>
                  <a:pt x="142924" y="276383"/>
                  <a:pt x="122326" y="270058"/>
                  <a:pt x="102993" y="257409"/>
                </a:cubicBezTo>
                <a:cubicBezTo>
                  <a:pt x="71929" y="237035"/>
                  <a:pt x="55396" y="206741"/>
                  <a:pt x="53396" y="166527"/>
                </a:cubicBezTo>
                <a:cubicBezTo>
                  <a:pt x="44632" y="179330"/>
                  <a:pt x="37144" y="193151"/>
                  <a:pt x="30931" y="207989"/>
                </a:cubicBezTo>
                <a:cubicBezTo>
                  <a:pt x="24717" y="222826"/>
                  <a:pt x="19874" y="238762"/>
                  <a:pt x="16399" y="255797"/>
                </a:cubicBezTo>
                <a:cubicBezTo>
                  <a:pt x="15599" y="259921"/>
                  <a:pt x="13599" y="261984"/>
                  <a:pt x="10399" y="261984"/>
                </a:cubicBezTo>
                <a:cubicBezTo>
                  <a:pt x="5999" y="261984"/>
                  <a:pt x="3800" y="258921"/>
                  <a:pt x="3800" y="252797"/>
                </a:cubicBezTo>
                <a:cubicBezTo>
                  <a:pt x="3800" y="238818"/>
                  <a:pt x="9932" y="219181"/>
                  <a:pt x="22198" y="193885"/>
                </a:cubicBezTo>
                <a:cubicBezTo>
                  <a:pt x="32464" y="172849"/>
                  <a:pt x="48330" y="148751"/>
                  <a:pt x="69795" y="121592"/>
                </a:cubicBezTo>
                <a:lnTo>
                  <a:pt x="61596" y="121592"/>
                </a:lnTo>
                <a:lnTo>
                  <a:pt x="27598" y="121792"/>
                </a:lnTo>
                <a:lnTo>
                  <a:pt x="8199" y="121792"/>
                </a:lnTo>
                <a:close/>
              </a:path>
            </a:pathLst>
          </a:custGeom>
          <a:solidFill>
            <a:srgbClr val="E8D75B"/>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endParaRPr lang="zh-CN" altLang="en-US" sz="3200">
              <a:solidFill>
                <a:srgbClr val="E8D75B"/>
              </a:solidFill>
              <a:latin typeface="Broadway" panose="04040905080B02020502" pitchFamily="82" charset="0"/>
              <a:ea typeface="锐字锐线梦想黑简1.0" panose="02010604000000000000" pitchFamily="2" charset="-122"/>
            </a:endParaRPr>
          </a:p>
        </p:txBody>
      </p:sp>
      <p:cxnSp>
        <p:nvCxnSpPr>
          <p:cNvPr id="41" name="直接连接符 40"/>
          <p:cNvCxnSpPr/>
          <p:nvPr/>
        </p:nvCxnSpPr>
        <p:spPr>
          <a:xfrm>
            <a:off x="6135832" y="942936"/>
            <a:ext cx="1328788" cy="0"/>
          </a:xfrm>
          <a:prstGeom prst="line">
            <a:avLst/>
          </a:prstGeom>
          <a:ln w="76200">
            <a:solidFill>
              <a:srgbClr val="E8D75B"/>
            </a:solidFill>
          </a:ln>
        </p:spPr>
        <p:style>
          <a:lnRef idx="1">
            <a:schemeClr val="accent1"/>
          </a:lnRef>
          <a:fillRef idx="0">
            <a:schemeClr val="accent1"/>
          </a:fillRef>
          <a:effectRef idx="0">
            <a:schemeClr val="accent1"/>
          </a:effectRef>
          <a:fontRef idx="minor">
            <a:schemeClr val="tx1"/>
          </a:fontRef>
        </p:style>
      </p:cxnSp>
      <p:pic>
        <p:nvPicPr>
          <p:cNvPr id="45" name="图片 44"/>
          <p:cNvPicPr>
            <a:picLocks noChangeAspect="1"/>
          </p:cNvPicPr>
          <p:nvPr/>
        </p:nvPicPr>
        <p:blipFill rotWithShape="1">
          <a:blip r:embed="rId1"/>
          <a:srcRect l="1" r="57369"/>
          <a:stretch>
            <a:fillRect/>
          </a:stretch>
        </p:blipFill>
        <p:spPr>
          <a:xfrm rot="10800000">
            <a:off x="4204727" y="914358"/>
            <a:ext cx="282343" cy="582821"/>
          </a:xfrm>
          <a:prstGeom prst="rect">
            <a:avLst/>
          </a:prstGeom>
        </p:spPr>
      </p:pic>
      <p:sp>
        <p:nvSpPr>
          <p:cNvPr id="4" name="文本框 3"/>
          <p:cNvSpPr txBox="1"/>
          <p:nvPr/>
        </p:nvSpPr>
        <p:spPr>
          <a:xfrm>
            <a:off x="4716145" y="1095375"/>
            <a:ext cx="2598420" cy="2799715"/>
          </a:xfrm>
          <a:prstGeom prst="rect">
            <a:avLst/>
          </a:prstGeom>
          <a:noFill/>
        </p:spPr>
        <p:txBody>
          <a:bodyPr wrap="square" rtlCol="0">
            <a:spAutoFit/>
          </a:bodyPr>
          <a:lstStyle/>
          <a:p>
            <a:r>
              <a:rPr lang="zh-CN" altLang="en-US" sz="8800" b="1">
                <a:solidFill>
                  <a:schemeClr val="bg1"/>
                </a:solidFill>
              </a:rPr>
              <a:t>个人</a:t>
            </a:r>
            <a:endParaRPr lang="zh-CN" altLang="en-US" sz="8800" b="1">
              <a:solidFill>
                <a:schemeClr val="bg1"/>
              </a:solidFill>
            </a:endParaRPr>
          </a:p>
          <a:p>
            <a:r>
              <a:rPr lang="zh-CN" altLang="en-US" sz="8800" b="1">
                <a:solidFill>
                  <a:schemeClr val="bg1"/>
                </a:solidFill>
              </a:rPr>
              <a:t>介绍</a:t>
            </a:r>
            <a:endParaRPr lang="zh-CN" altLang="en-US" sz="8800" b="1">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41E30"/>
        </a:solidFill>
        <a:effectLst/>
      </p:bgPr>
    </p:bg>
    <p:spTree>
      <p:nvGrpSpPr>
        <p:cNvPr id="1" name=""/>
        <p:cNvGrpSpPr/>
        <p:nvPr/>
      </p:nvGrpSpPr>
      <p:grpSpPr>
        <a:xfrm>
          <a:off x="0" y="0"/>
          <a:ext cx="0" cy="0"/>
          <a:chOff x="0" y="0"/>
          <a:chExt cx="0" cy="0"/>
        </a:xfrm>
      </p:grpSpPr>
      <p:sp>
        <p:nvSpPr>
          <p:cNvPr id="23" name="矩形 22"/>
          <p:cNvSpPr/>
          <p:nvPr/>
        </p:nvSpPr>
        <p:spPr>
          <a:xfrm>
            <a:off x="309563" y="328613"/>
            <a:ext cx="11572875" cy="6200775"/>
          </a:xfrm>
          <a:prstGeom prst="rect">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19" name="文本框 18"/>
          <p:cNvSpPr txBox="1"/>
          <p:nvPr/>
        </p:nvSpPr>
        <p:spPr>
          <a:xfrm>
            <a:off x="571498" y="471485"/>
            <a:ext cx="1900239" cy="400110"/>
          </a:xfrm>
          <a:prstGeom prst="rect">
            <a:avLst/>
          </a:prstGeom>
          <a:noFill/>
        </p:spPr>
        <p:txBody>
          <a:bodyPr wrap="square" lIns="0" rtlCol="0">
            <a:spAutoFit/>
          </a:bodyPr>
          <a:lstStyle/>
          <a:p>
            <a:pPr marL="342900" indent="-342900" algn="dist">
              <a:buFont typeface="Arial" panose="020B0604020202090204" pitchFamily="34" charset="0"/>
              <a:buChar char="•"/>
            </a:pPr>
            <a:r>
              <a:rPr lang="zh-CN" altLang="en-US" sz="2000" b="1" dirty="0">
                <a:solidFill>
                  <a:srgbClr val="FFFF00"/>
                </a:solidFill>
                <a:latin typeface="微软雅黑 Light" panose="020B0502040204020203" pitchFamily="34" charset="-122"/>
                <a:ea typeface="微软雅黑 Light" panose="020B0502040204020203" pitchFamily="34" charset="-122"/>
              </a:rPr>
              <a:t>基本信息</a:t>
            </a:r>
            <a:endParaRPr lang="zh-CN" altLang="en-US" sz="2000" b="1" dirty="0">
              <a:solidFill>
                <a:srgbClr val="FFFF00"/>
              </a:solidFill>
              <a:latin typeface="微软雅黑 Light" panose="020B0502040204020203" pitchFamily="34" charset="-122"/>
              <a:ea typeface="微软雅黑 Light" panose="020B0502040204020203" pitchFamily="34" charset="-122"/>
            </a:endParaRPr>
          </a:p>
        </p:txBody>
      </p:sp>
      <p:sp>
        <p:nvSpPr>
          <p:cNvPr id="20" name="文本框 19"/>
          <p:cNvSpPr txBox="1"/>
          <p:nvPr/>
        </p:nvSpPr>
        <p:spPr>
          <a:xfrm>
            <a:off x="5805805" y="3559175"/>
            <a:ext cx="5455285" cy="1968500"/>
          </a:xfrm>
          <a:prstGeom prst="rect">
            <a:avLst/>
          </a:prstGeom>
          <a:noFill/>
          <a:ln w="19050">
            <a:noFill/>
            <a:prstDash val="solid"/>
          </a:ln>
        </p:spPr>
        <p:txBody>
          <a:bodyPr wrap="square" rtlCol="0">
            <a:spAutoFit/>
          </a:bodyPr>
          <a:lstStyle/>
          <a:p>
            <a:pPr marL="12700" marR="5080">
              <a:lnSpc>
                <a:spcPct val="150000"/>
              </a:lnSpc>
              <a:spcBef>
                <a:spcPts val="95"/>
              </a:spcBef>
            </a:pPr>
            <a:r>
              <a:rPr lang="zh-CN" b="1" dirty="0">
                <a:solidFill>
                  <a:schemeClr val="bg1"/>
                </a:solidFill>
                <a:sym typeface="+mn-ea"/>
              </a:rPr>
              <a:t>张昊宇，</a:t>
            </a:r>
            <a:r>
              <a:rPr b="1" dirty="0">
                <a:solidFill>
                  <a:schemeClr val="bg1"/>
                </a:solidFill>
                <a:sym typeface="+mn-ea"/>
              </a:rPr>
              <a:t>英国爱丁堡大学博士，现就任于浙江海洋大学电信系、海洋通信实验室。担任浙江省之江实验室重大科技专项“智能无障碍感知芯片与系统”子课题“基于毫米波/太赫兹的无障碍感知方法”的负责人。</a:t>
            </a:r>
            <a:endParaRPr sz="1600" b="1" dirty="0">
              <a:solidFill>
                <a:schemeClr val="bg1"/>
              </a:solidFill>
              <a:sym typeface="+mn-ea"/>
            </a:endParaRPr>
          </a:p>
          <a:p>
            <a:pPr algn="dist"/>
            <a:endParaRPr lang="zh-CN" altLang="en-US" sz="1400" dirty="0">
              <a:solidFill>
                <a:schemeClr val="bg1"/>
              </a:solidFill>
              <a:latin typeface="宋体" panose="02010600030101010101" pitchFamily="2" charset="-122"/>
              <a:ea typeface="微软雅黑 Light" panose="020B0502040204020203" pitchFamily="34" charset="-122"/>
              <a:cs typeface="宋体" panose="02010600030101010101" pitchFamily="2" charset="-122"/>
              <a:sym typeface="+mn-ea"/>
            </a:endParaRPr>
          </a:p>
        </p:txBody>
      </p:sp>
      <p:sp>
        <p:nvSpPr>
          <p:cNvPr id="30" name="文本框 29"/>
          <p:cNvSpPr txBox="1"/>
          <p:nvPr/>
        </p:nvSpPr>
        <p:spPr>
          <a:xfrm>
            <a:off x="6560852" y="1308558"/>
            <a:ext cx="2938780" cy="398780"/>
          </a:xfrm>
          <a:prstGeom prst="rect">
            <a:avLst/>
          </a:prstGeom>
          <a:noFill/>
          <a:ln w="19050">
            <a:noFill/>
            <a:prstDash val="solid"/>
          </a:ln>
        </p:spPr>
        <p:txBody>
          <a:bodyPr wrap="square" rtlCol="0">
            <a:spAutoFit/>
          </a:bodyPr>
          <a:lstStyle/>
          <a:p>
            <a:pPr lvl="0" algn="l"/>
            <a:r>
              <a:rPr lang="zh-CN" altLang="en-US" sz="2000">
                <a:solidFill>
                  <a:schemeClr val="bg1"/>
                </a:solidFill>
                <a:latin typeface="微软雅黑 Light" panose="020B0502040204020203" pitchFamily="34" charset="-122"/>
                <a:ea typeface="微软雅黑 Light" panose="020B0502040204020203" pitchFamily="34" charset="-122"/>
                <a:sym typeface="+mn-ea"/>
              </a:rPr>
              <a:t>姓名：张昊宇</a:t>
            </a:r>
            <a:endParaRPr lang="zh-CN" altLang="en-US" sz="2000">
              <a:solidFill>
                <a:schemeClr val="bg1"/>
              </a:solidFill>
              <a:latin typeface="微软雅黑 Light" panose="020B0502040204020203" pitchFamily="34" charset="-122"/>
              <a:ea typeface="微软雅黑 Light" panose="020B0502040204020203" pitchFamily="34" charset="-122"/>
              <a:sym typeface="+mn-ea"/>
            </a:endParaRPr>
          </a:p>
        </p:txBody>
      </p:sp>
      <p:sp>
        <p:nvSpPr>
          <p:cNvPr id="31" name="人"/>
          <p:cNvSpPr/>
          <p:nvPr/>
        </p:nvSpPr>
        <p:spPr bwMode="auto">
          <a:xfrm>
            <a:off x="5971889" y="1222830"/>
            <a:ext cx="405765" cy="464185"/>
          </a:xfrm>
          <a:custGeom>
            <a:avLst/>
            <a:gdLst>
              <a:gd name="T0" fmla="*/ 534881516 w 3326"/>
              <a:gd name="T1" fmla="*/ 820328952 h 3951"/>
              <a:gd name="T2" fmla="*/ 534881516 w 3326"/>
              <a:gd name="T3" fmla="*/ 820328952 h 3951"/>
              <a:gd name="T4" fmla="*/ 158037697 w 3326"/>
              <a:gd name="T5" fmla="*/ 820328952 h 3951"/>
              <a:gd name="T6" fmla="*/ 158037697 w 3326"/>
              <a:gd name="T7" fmla="*/ 820328952 h 3951"/>
              <a:gd name="T8" fmla="*/ 0 w 3326"/>
              <a:gd name="T9" fmla="*/ 820328952 h 3951"/>
              <a:gd name="T10" fmla="*/ 84204081 w 3326"/>
              <a:gd name="T11" fmla="*/ 623499796 h 3951"/>
              <a:gd name="T12" fmla="*/ 149949417 w 3326"/>
              <a:gd name="T13" fmla="*/ 557890229 h 3951"/>
              <a:gd name="T14" fmla="*/ 553962261 w 3326"/>
              <a:gd name="T15" fmla="*/ 557890229 h 3951"/>
              <a:gd name="T16" fmla="*/ 619499960 w 3326"/>
              <a:gd name="T17" fmla="*/ 623499796 h 3951"/>
              <a:gd name="T18" fmla="*/ 689808301 w 3326"/>
              <a:gd name="T19" fmla="*/ 820328952 h 3951"/>
              <a:gd name="T20" fmla="*/ 534881516 w 3326"/>
              <a:gd name="T21" fmla="*/ 820328952 h 3951"/>
              <a:gd name="T22" fmla="*/ 187073635 w 3326"/>
              <a:gd name="T23" fmla="*/ 590902555 h 3951"/>
              <a:gd name="T24" fmla="*/ 135016402 w 3326"/>
              <a:gd name="T25" fmla="*/ 643016586 h 3951"/>
              <a:gd name="T26" fmla="*/ 68234248 w 3326"/>
              <a:gd name="T27" fmla="*/ 787108855 h 3951"/>
              <a:gd name="T28" fmla="*/ 159074972 w 3326"/>
              <a:gd name="T29" fmla="*/ 787108855 h 3951"/>
              <a:gd name="T30" fmla="*/ 193295459 w 3326"/>
              <a:gd name="T31" fmla="*/ 590902555 h 3951"/>
              <a:gd name="T32" fmla="*/ 187073635 w 3326"/>
              <a:gd name="T33" fmla="*/ 590902555 h 3951"/>
              <a:gd name="T34" fmla="*/ 259663250 w 3326"/>
              <a:gd name="T35" fmla="*/ 590902555 h 3951"/>
              <a:gd name="T36" fmla="*/ 349259518 w 3326"/>
              <a:gd name="T37" fmla="*/ 760117326 h 3951"/>
              <a:gd name="T38" fmla="*/ 438648605 w 3326"/>
              <a:gd name="T39" fmla="*/ 590902555 h 3951"/>
              <a:gd name="T40" fmla="*/ 259663250 w 3326"/>
              <a:gd name="T41" fmla="*/ 590902555 h 3951"/>
              <a:gd name="T42" fmla="*/ 565783909 w 3326"/>
              <a:gd name="T43" fmla="*/ 643016586 h 3951"/>
              <a:gd name="T44" fmla="*/ 513726677 w 3326"/>
              <a:gd name="T45" fmla="*/ 590902555 h 3951"/>
              <a:gd name="T46" fmla="*/ 501490210 w 3326"/>
              <a:gd name="T47" fmla="*/ 590902555 h 3951"/>
              <a:gd name="T48" fmla="*/ 534051878 w 3326"/>
              <a:gd name="T49" fmla="*/ 787108855 h 3951"/>
              <a:gd name="T50" fmla="*/ 621574053 w 3326"/>
              <a:gd name="T51" fmla="*/ 787108855 h 3951"/>
              <a:gd name="T52" fmla="*/ 565783909 w 3326"/>
              <a:gd name="T53" fmla="*/ 643016586 h 3951"/>
              <a:gd name="T54" fmla="*/ 339511964 w 3326"/>
              <a:gd name="T55" fmla="*/ 520309678 h 3951"/>
              <a:gd name="T56" fmla="*/ 79641077 w 3326"/>
              <a:gd name="T57" fmla="*/ 260155067 h 3951"/>
              <a:gd name="T58" fmla="*/ 339511964 w 3326"/>
              <a:gd name="T59" fmla="*/ 0 h 3951"/>
              <a:gd name="T60" fmla="*/ 599175214 w 3326"/>
              <a:gd name="T61" fmla="*/ 260155067 h 3951"/>
              <a:gd name="T62" fmla="*/ 339511964 w 3326"/>
              <a:gd name="T63" fmla="*/ 520309678 h 3951"/>
              <a:gd name="T64" fmla="*/ 399449839 w 3326"/>
              <a:gd name="T65" fmla="*/ 105473775 h 3951"/>
              <a:gd name="T66" fmla="*/ 141238682 w 3326"/>
              <a:gd name="T67" fmla="*/ 260155067 h 3951"/>
              <a:gd name="T68" fmla="*/ 339511964 w 3326"/>
              <a:gd name="T69" fmla="*/ 458645023 h 3951"/>
              <a:gd name="T70" fmla="*/ 537577609 w 3326"/>
              <a:gd name="T71" fmla="*/ 260155067 h 3951"/>
              <a:gd name="T72" fmla="*/ 399449839 w 3326"/>
              <a:gd name="T73" fmla="*/ 105473775 h 395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326" h="3951">
                <a:moveTo>
                  <a:pt x="2579" y="3951"/>
                </a:moveTo>
                <a:cubicBezTo>
                  <a:pt x="2579" y="3951"/>
                  <a:pt x="2579" y="3951"/>
                  <a:pt x="2579" y="3951"/>
                </a:cubicBezTo>
                <a:cubicBezTo>
                  <a:pt x="2542" y="3951"/>
                  <a:pt x="853" y="3951"/>
                  <a:pt x="762" y="3951"/>
                </a:cubicBezTo>
                <a:cubicBezTo>
                  <a:pt x="762" y="3951"/>
                  <a:pt x="762" y="3951"/>
                  <a:pt x="762" y="3951"/>
                </a:cubicBezTo>
                <a:cubicBezTo>
                  <a:pt x="0" y="3951"/>
                  <a:pt x="0" y="3951"/>
                  <a:pt x="0" y="3951"/>
                </a:cubicBezTo>
                <a:cubicBezTo>
                  <a:pt x="406" y="3003"/>
                  <a:pt x="406" y="3003"/>
                  <a:pt x="406" y="3003"/>
                </a:cubicBezTo>
                <a:cubicBezTo>
                  <a:pt x="406" y="3003"/>
                  <a:pt x="548" y="2687"/>
                  <a:pt x="723" y="2687"/>
                </a:cubicBezTo>
                <a:cubicBezTo>
                  <a:pt x="2671" y="2687"/>
                  <a:pt x="2671" y="2687"/>
                  <a:pt x="2671" y="2687"/>
                </a:cubicBezTo>
                <a:cubicBezTo>
                  <a:pt x="2846" y="2687"/>
                  <a:pt x="2987" y="3003"/>
                  <a:pt x="2987" y="3003"/>
                </a:cubicBezTo>
                <a:cubicBezTo>
                  <a:pt x="3326" y="3951"/>
                  <a:pt x="3326" y="3951"/>
                  <a:pt x="3326" y="3951"/>
                </a:cubicBezTo>
                <a:lnTo>
                  <a:pt x="2579" y="3951"/>
                </a:lnTo>
                <a:close/>
                <a:moveTo>
                  <a:pt x="902" y="2846"/>
                </a:moveTo>
                <a:cubicBezTo>
                  <a:pt x="764" y="2846"/>
                  <a:pt x="651" y="3097"/>
                  <a:pt x="651" y="3097"/>
                </a:cubicBezTo>
                <a:cubicBezTo>
                  <a:pt x="329" y="3791"/>
                  <a:pt x="329" y="3791"/>
                  <a:pt x="329" y="3791"/>
                </a:cubicBezTo>
                <a:cubicBezTo>
                  <a:pt x="767" y="3791"/>
                  <a:pt x="767" y="3791"/>
                  <a:pt x="767" y="3791"/>
                </a:cubicBezTo>
                <a:cubicBezTo>
                  <a:pt x="788" y="3418"/>
                  <a:pt x="876" y="3049"/>
                  <a:pt x="932" y="2846"/>
                </a:cubicBezTo>
                <a:lnTo>
                  <a:pt x="902" y="2846"/>
                </a:lnTo>
                <a:close/>
                <a:moveTo>
                  <a:pt x="1252" y="2846"/>
                </a:moveTo>
                <a:cubicBezTo>
                  <a:pt x="1318" y="3322"/>
                  <a:pt x="1486" y="3661"/>
                  <a:pt x="1684" y="3661"/>
                </a:cubicBezTo>
                <a:cubicBezTo>
                  <a:pt x="1882" y="3661"/>
                  <a:pt x="2050" y="3322"/>
                  <a:pt x="2115" y="2846"/>
                </a:cubicBezTo>
                <a:lnTo>
                  <a:pt x="1252" y="2846"/>
                </a:lnTo>
                <a:close/>
                <a:moveTo>
                  <a:pt x="2728" y="3097"/>
                </a:moveTo>
                <a:cubicBezTo>
                  <a:pt x="2728" y="3097"/>
                  <a:pt x="2616" y="2846"/>
                  <a:pt x="2477" y="2846"/>
                </a:cubicBezTo>
                <a:cubicBezTo>
                  <a:pt x="2418" y="2846"/>
                  <a:pt x="2418" y="2846"/>
                  <a:pt x="2418" y="2846"/>
                </a:cubicBezTo>
                <a:cubicBezTo>
                  <a:pt x="2476" y="3029"/>
                  <a:pt x="2558" y="3360"/>
                  <a:pt x="2575" y="3791"/>
                </a:cubicBezTo>
                <a:cubicBezTo>
                  <a:pt x="2997" y="3791"/>
                  <a:pt x="2997" y="3791"/>
                  <a:pt x="2997" y="3791"/>
                </a:cubicBezTo>
                <a:lnTo>
                  <a:pt x="2728" y="3097"/>
                </a:lnTo>
                <a:close/>
                <a:moveTo>
                  <a:pt x="1637" y="2506"/>
                </a:moveTo>
                <a:cubicBezTo>
                  <a:pt x="945" y="2506"/>
                  <a:pt x="384" y="1945"/>
                  <a:pt x="384" y="1253"/>
                </a:cubicBezTo>
                <a:cubicBezTo>
                  <a:pt x="384" y="561"/>
                  <a:pt x="945" y="0"/>
                  <a:pt x="1637" y="0"/>
                </a:cubicBezTo>
                <a:cubicBezTo>
                  <a:pt x="2328" y="0"/>
                  <a:pt x="2889" y="561"/>
                  <a:pt x="2889" y="1253"/>
                </a:cubicBezTo>
                <a:cubicBezTo>
                  <a:pt x="2889" y="1945"/>
                  <a:pt x="2328" y="2506"/>
                  <a:pt x="1637" y="2506"/>
                </a:cubicBezTo>
                <a:close/>
                <a:moveTo>
                  <a:pt x="1926" y="508"/>
                </a:moveTo>
                <a:cubicBezTo>
                  <a:pt x="1583" y="1430"/>
                  <a:pt x="1024" y="1239"/>
                  <a:pt x="681" y="1253"/>
                </a:cubicBezTo>
                <a:cubicBezTo>
                  <a:pt x="681" y="1781"/>
                  <a:pt x="1109" y="2209"/>
                  <a:pt x="1637" y="2209"/>
                </a:cubicBezTo>
                <a:cubicBezTo>
                  <a:pt x="2165" y="2209"/>
                  <a:pt x="2592" y="1781"/>
                  <a:pt x="2592" y="1253"/>
                </a:cubicBezTo>
                <a:cubicBezTo>
                  <a:pt x="1934" y="1107"/>
                  <a:pt x="2283" y="732"/>
                  <a:pt x="1926" y="508"/>
                </a:cubicBezTo>
                <a:close/>
              </a:path>
            </a:pathLst>
          </a:custGeom>
          <a:noFill/>
          <a:ln>
            <a:solidFill>
              <a:srgbClr val="E8D75B"/>
            </a:solid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solidFill>
                <a:schemeClr val="tx1">
                  <a:lumMod val="95000"/>
                  <a:lumOff val="5000"/>
                </a:schemeClr>
              </a:solidFill>
            </a:endParaRPr>
          </a:p>
        </p:txBody>
      </p:sp>
      <p:sp>
        <p:nvSpPr>
          <p:cNvPr id="38" name="文本框 37"/>
          <p:cNvSpPr txBox="1"/>
          <p:nvPr/>
        </p:nvSpPr>
        <p:spPr>
          <a:xfrm>
            <a:off x="6560820" y="2755900"/>
            <a:ext cx="4537075" cy="398780"/>
          </a:xfrm>
          <a:prstGeom prst="rect">
            <a:avLst/>
          </a:prstGeom>
          <a:noFill/>
          <a:ln w="19050">
            <a:noFill/>
            <a:prstDash val="solid"/>
          </a:ln>
        </p:spPr>
        <p:txBody>
          <a:bodyPr wrap="square" rtlCol="0">
            <a:spAutoFit/>
          </a:bodyPr>
          <a:lstStyle/>
          <a:p>
            <a:pPr algn="dist"/>
            <a:r>
              <a:rPr lang="zh-CN" altLang="en-US" sz="2000">
                <a:solidFill>
                  <a:schemeClr val="bg1"/>
                </a:solidFill>
                <a:latin typeface="微软雅黑 Light" panose="020B0502040204020203" pitchFamily="34" charset="-122"/>
                <a:ea typeface="微软雅黑 Light" panose="020B0502040204020203" pitchFamily="34" charset="-122"/>
                <a:sym typeface="+mn-ea"/>
              </a:rPr>
              <a:t>职称：讲师</a:t>
            </a:r>
            <a:endParaRPr lang="zh-CN" altLang="en-US" sz="2000">
              <a:solidFill>
                <a:schemeClr val="bg1"/>
              </a:solidFill>
              <a:latin typeface="微软雅黑 Light" panose="020B0502040204020203" pitchFamily="34" charset="-122"/>
              <a:ea typeface="微软雅黑 Light" panose="020B0502040204020203" pitchFamily="34" charset="-122"/>
              <a:sym typeface="+mn-ea"/>
            </a:endParaRPr>
          </a:p>
        </p:txBody>
      </p:sp>
      <p:sp>
        <p:nvSpPr>
          <p:cNvPr id="42" name="学士帽"/>
          <p:cNvSpPr/>
          <p:nvPr/>
        </p:nvSpPr>
        <p:spPr bwMode="auto">
          <a:xfrm>
            <a:off x="5932836" y="2004516"/>
            <a:ext cx="483870" cy="360045"/>
          </a:xfrm>
          <a:custGeom>
            <a:avLst/>
            <a:gdLst>
              <a:gd name="T0" fmla="*/ 1905000 w 6649"/>
              <a:gd name="T1" fmla="*/ 302090 h 3908"/>
              <a:gd name="T2" fmla="*/ 952357 w 6649"/>
              <a:gd name="T3" fmla="*/ 0 h 3908"/>
              <a:gd name="T4" fmla="*/ 0 w 6649"/>
              <a:gd name="T5" fmla="*/ 302090 h 3908"/>
              <a:gd name="T6" fmla="*/ 488785 w 6649"/>
              <a:gd name="T7" fmla="*/ 456861 h 3908"/>
              <a:gd name="T8" fmla="*/ 400540 w 6649"/>
              <a:gd name="T9" fmla="*/ 923753 h 3908"/>
              <a:gd name="T10" fmla="*/ 952357 w 6649"/>
              <a:gd name="T11" fmla="*/ 1120083 h 3908"/>
              <a:gd name="T12" fmla="*/ 1504460 w 6649"/>
              <a:gd name="T13" fmla="*/ 923753 h 3908"/>
              <a:gd name="T14" fmla="*/ 1416215 w 6649"/>
              <a:gd name="T15" fmla="*/ 456861 h 3908"/>
              <a:gd name="T16" fmla="*/ 1905000 w 6649"/>
              <a:gd name="T17" fmla="*/ 302090 h 39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49" h="3908">
                <a:moveTo>
                  <a:pt x="6649" y="1054"/>
                </a:moveTo>
                <a:lnTo>
                  <a:pt x="3324" y="0"/>
                </a:lnTo>
                <a:lnTo>
                  <a:pt x="0" y="1054"/>
                </a:lnTo>
                <a:lnTo>
                  <a:pt x="1706" y="1594"/>
                </a:lnTo>
                <a:lnTo>
                  <a:pt x="1398" y="3223"/>
                </a:lnTo>
                <a:lnTo>
                  <a:pt x="3324" y="3908"/>
                </a:lnTo>
                <a:lnTo>
                  <a:pt x="5251" y="3223"/>
                </a:lnTo>
                <a:lnTo>
                  <a:pt x="4943" y="1594"/>
                </a:lnTo>
                <a:lnTo>
                  <a:pt x="6649" y="1054"/>
                </a:lnTo>
                <a:close/>
              </a:path>
            </a:pathLst>
          </a:custGeom>
          <a:noFill/>
          <a:ln>
            <a:solidFill>
              <a:srgbClr val="E8D75B"/>
            </a:solid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chemeClr val="tx1">
                  <a:lumMod val="95000"/>
                  <a:lumOff val="5000"/>
                </a:schemeClr>
              </a:solidFill>
            </a:endParaRPr>
          </a:p>
        </p:txBody>
      </p:sp>
      <p:sp>
        <p:nvSpPr>
          <p:cNvPr id="47" name="房子"/>
          <p:cNvSpPr/>
          <p:nvPr/>
        </p:nvSpPr>
        <p:spPr bwMode="auto">
          <a:xfrm>
            <a:off x="5966491" y="2756039"/>
            <a:ext cx="389890" cy="389890"/>
          </a:xfrm>
          <a:custGeom>
            <a:avLst/>
            <a:gdLst>
              <a:gd name="T0" fmla="*/ 2147483646 w 5822"/>
              <a:gd name="T1" fmla="*/ 2147483646 h 6759"/>
              <a:gd name="T2" fmla="*/ 2147483646 w 5822"/>
              <a:gd name="T3" fmla="*/ 2147483646 h 6759"/>
              <a:gd name="T4" fmla="*/ 2147483646 w 5822"/>
              <a:gd name="T5" fmla="*/ 2147483646 h 6759"/>
              <a:gd name="T6" fmla="*/ 2147483646 w 5822"/>
              <a:gd name="T7" fmla="*/ 2147483646 h 6759"/>
              <a:gd name="T8" fmla="*/ 2147483646 w 5822"/>
              <a:gd name="T9" fmla="*/ 2147483646 h 6759"/>
              <a:gd name="T10" fmla="*/ 2147483646 w 5822"/>
              <a:gd name="T11" fmla="*/ 1253760573 h 6759"/>
              <a:gd name="T12" fmla="*/ 2147483646 w 5822"/>
              <a:gd name="T13" fmla="*/ 2147483646 h 6759"/>
              <a:gd name="T14" fmla="*/ 2147483646 w 5822"/>
              <a:gd name="T15" fmla="*/ 2147483646 h 6759"/>
              <a:gd name="T16" fmla="*/ 2147483646 w 5822"/>
              <a:gd name="T17" fmla="*/ 2147483646 h 6759"/>
              <a:gd name="T18" fmla="*/ 2147483646 w 5822"/>
              <a:gd name="T19" fmla="*/ 2147483646 h 6759"/>
              <a:gd name="T20" fmla="*/ 2147483646 w 5822"/>
              <a:gd name="T21" fmla="*/ 2147483646 h 6759"/>
              <a:gd name="T22" fmla="*/ 2147483646 w 5822"/>
              <a:gd name="T23" fmla="*/ 2147483646 h 6759"/>
              <a:gd name="T24" fmla="*/ 2147483646 w 5822"/>
              <a:gd name="T25" fmla="*/ 2147483646 h 6759"/>
              <a:gd name="T26" fmla="*/ 2147483646 w 5822"/>
              <a:gd name="T27" fmla="*/ 2147483646 h 6759"/>
              <a:gd name="T28" fmla="*/ 2147483646 w 5822"/>
              <a:gd name="T29" fmla="*/ 2147483646 h 6759"/>
              <a:gd name="T30" fmla="*/ 2147483646 w 5822"/>
              <a:gd name="T31" fmla="*/ 2147483646 h 6759"/>
              <a:gd name="T32" fmla="*/ 2147483646 w 5822"/>
              <a:gd name="T33" fmla="*/ 2147483646 h 6759"/>
              <a:gd name="T34" fmla="*/ 2147483646 w 5822"/>
              <a:gd name="T35" fmla="*/ 2147483646 h 6759"/>
              <a:gd name="T36" fmla="*/ 2147483646 w 5822"/>
              <a:gd name="T37" fmla="*/ 2147483646 h 6759"/>
              <a:gd name="T38" fmla="*/ 2147483646 w 5822"/>
              <a:gd name="T39" fmla="*/ 2147483646 h 6759"/>
              <a:gd name="T40" fmla="*/ 0 w 5822"/>
              <a:gd name="T41" fmla="*/ 2147483646 h 6759"/>
              <a:gd name="T42" fmla="*/ 2147483646 w 5822"/>
              <a:gd name="T43" fmla="*/ 2147483646 h 6759"/>
              <a:gd name="T44" fmla="*/ 2147483646 w 5822"/>
              <a:gd name="T45" fmla="*/ 2147483646 h 6759"/>
              <a:gd name="T46" fmla="*/ 2147483646 w 5822"/>
              <a:gd name="T47" fmla="*/ 2147483646 h 6759"/>
              <a:gd name="T48" fmla="*/ 2147483646 w 5822"/>
              <a:gd name="T49" fmla="*/ 2147483646 h 6759"/>
              <a:gd name="T50" fmla="*/ 2147483646 w 5822"/>
              <a:gd name="T51" fmla="*/ 2147483646 h 6759"/>
              <a:gd name="T52" fmla="*/ 2147483646 w 5822"/>
              <a:gd name="T53" fmla="*/ 2147483646 h 6759"/>
              <a:gd name="T54" fmla="*/ 2147483646 w 5822"/>
              <a:gd name="T55" fmla="*/ 2147483646 h 6759"/>
              <a:gd name="T56" fmla="*/ 2147483646 w 5822"/>
              <a:gd name="T57" fmla="*/ 2147483646 h 6759"/>
              <a:gd name="T58" fmla="*/ 2147483646 w 5822"/>
              <a:gd name="T59" fmla="*/ 2147483646 h 6759"/>
              <a:gd name="T60" fmla="*/ 2147483646 w 5822"/>
              <a:gd name="T61" fmla="*/ 2147483646 h 6759"/>
              <a:gd name="T62" fmla="*/ 2147483646 w 5822"/>
              <a:gd name="T63" fmla="*/ 2147483646 h 6759"/>
              <a:gd name="T64" fmla="*/ 2147483646 w 5822"/>
              <a:gd name="T65" fmla="*/ 2147483646 h 6759"/>
              <a:gd name="T66" fmla="*/ 2147483646 w 5822"/>
              <a:gd name="T67" fmla="*/ 2147483646 h 6759"/>
              <a:gd name="T68" fmla="*/ 2147483646 w 5822"/>
              <a:gd name="T69" fmla="*/ 2147483646 h 6759"/>
              <a:gd name="T70" fmla="*/ 2147483646 w 5822"/>
              <a:gd name="T71" fmla="*/ 2147483646 h 6759"/>
              <a:gd name="T72" fmla="*/ 2147483646 w 5822"/>
              <a:gd name="T73" fmla="*/ 2147483646 h 6759"/>
              <a:gd name="T74" fmla="*/ 2147483646 w 5822"/>
              <a:gd name="T75" fmla="*/ 2147483646 h 6759"/>
              <a:gd name="T76" fmla="*/ 2147483646 w 5822"/>
              <a:gd name="T77" fmla="*/ 2147483646 h 6759"/>
              <a:gd name="T78" fmla="*/ 2147483646 w 5822"/>
              <a:gd name="T79" fmla="*/ 2147483646 h 6759"/>
              <a:gd name="T80" fmla="*/ 2147483646 w 5822"/>
              <a:gd name="T81" fmla="*/ 2147483646 h 6759"/>
              <a:gd name="T82" fmla="*/ 2147483646 w 5822"/>
              <a:gd name="T83" fmla="*/ 2147483646 h 6759"/>
              <a:gd name="T84" fmla="*/ 2147483646 w 5822"/>
              <a:gd name="T85" fmla="*/ 2147483646 h 6759"/>
              <a:gd name="T86" fmla="*/ 2147483646 w 5822"/>
              <a:gd name="T87" fmla="*/ 2147483646 h 6759"/>
              <a:gd name="T88" fmla="*/ 2147483646 w 5822"/>
              <a:gd name="T89" fmla="*/ 2147483646 h 6759"/>
              <a:gd name="T90" fmla="*/ 2147483646 w 5822"/>
              <a:gd name="T91" fmla="*/ 2147483646 h 6759"/>
              <a:gd name="T92" fmla="*/ 2147483646 w 5822"/>
              <a:gd name="T93" fmla="*/ 2147483646 h 6759"/>
              <a:gd name="T94" fmla="*/ 2147483646 w 5822"/>
              <a:gd name="T95" fmla="*/ 2147483646 h 6759"/>
              <a:gd name="T96" fmla="*/ 2147483646 w 5822"/>
              <a:gd name="T97" fmla="*/ 2147483646 h 675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822" h="6759">
                <a:moveTo>
                  <a:pt x="0" y="6351"/>
                </a:moveTo>
                <a:lnTo>
                  <a:pt x="129" y="6351"/>
                </a:lnTo>
                <a:lnTo>
                  <a:pt x="129" y="3057"/>
                </a:lnTo>
                <a:lnTo>
                  <a:pt x="129" y="2914"/>
                </a:lnTo>
                <a:lnTo>
                  <a:pt x="266" y="2865"/>
                </a:lnTo>
                <a:lnTo>
                  <a:pt x="1775" y="2337"/>
                </a:lnTo>
                <a:lnTo>
                  <a:pt x="1775" y="1515"/>
                </a:lnTo>
                <a:lnTo>
                  <a:pt x="1775" y="1386"/>
                </a:lnTo>
                <a:lnTo>
                  <a:pt x="1892" y="1331"/>
                </a:lnTo>
                <a:lnTo>
                  <a:pt x="4422" y="137"/>
                </a:lnTo>
                <a:lnTo>
                  <a:pt x="4714" y="0"/>
                </a:lnTo>
                <a:lnTo>
                  <a:pt x="4714" y="56"/>
                </a:lnTo>
                <a:lnTo>
                  <a:pt x="5511" y="532"/>
                </a:lnTo>
                <a:lnTo>
                  <a:pt x="5511" y="6326"/>
                </a:lnTo>
                <a:lnTo>
                  <a:pt x="5822" y="6326"/>
                </a:lnTo>
                <a:lnTo>
                  <a:pt x="5822" y="6734"/>
                </a:lnTo>
                <a:lnTo>
                  <a:pt x="4510" y="6734"/>
                </a:lnTo>
                <a:lnTo>
                  <a:pt x="4305" y="6734"/>
                </a:lnTo>
                <a:lnTo>
                  <a:pt x="4305" y="6529"/>
                </a:lnTo>
                <a:lnTo>
                  <a:pt x="4305" y="643"/>
                </a:lnTo>
                <a:lnTo>
                  <a:pt x="2183" y="1644"/>
                </a:lnTo>
                <a:lnTo>
                  <a:pt x="2183" y="2194"/>
                </a:lnTo>
                <a:lnTo>
                  <a:pt x="2798" y="1979"/>
                </a:lnTo>
                <a:lnTo>
                  <a:pt x="3035" y="1895"/>
                </a:lnTo>
                <a:lnTo>
                  <a:pt x="3035" y="1889"/>
                </a:lnTo>
                <a:lnTo>
                  <a:pt x="3042" y="1892"/>
                </a:lnTo>
                <a:lnTo>
                  <a:pt x="3068" y="1884"/>
                </a:lnTo>
                <a:lnTo>
                  <a:pt x="3068" y="1909"/>
                </a:lnTo>
                <a:lnTo>
                  <a:pt x="3862" y="2381"/>
                </a:lnTo>
                <a:lnTo>
                  <a:pt x="3862" y="6313"/>
                </a:lnTo>
                <a:lnTo>
                  <a:pt x="4177" y="6313"/>
                </a:lnTo>
                <a:lnTo>
                  <a:pt x="4177" y="6722"/>
                </a:lnTo>
                <a:lnTo>
                  <a:pt x="2865" y="6722"/>
                </a:lnTo>
                <a:lnTo>
                  <a:pt x="2661" y="6722"/>
                </a:lnTo>
                <a:lnTo>
                  <a:pt x="2661" y="6517"/>
                </a:lnTo>
                <a:lnTo>
                  <a:pt x="2661" y="2458"/>
                </a:lnTo>
                <a:lnTo>
                  <a:pt x="538" y="3202"/>
                </a:lnTo>
                <a:lnTo>
                  <a:pt x="538" y="6556"/>
                </a:lnTo>
                <a:lnTo>
                  <a:pt x="538" y="6759"/>
                </a:lnTo>
                <a:lnTo>
                  <a:pt x="334" y="6759"/>
                </a:lnTo>
                <a:lnTo>
                  <a:pt x="0" y="6759"/>
                </a:lnTo>
                <a:lnTo>
                  <a:pt x="0" y="6351"/>
                </a:lnTo>
                <a:close/>
                <a:moveTo>
                  <a:pt x="776" y="6707"/>
                </a:moveTo>
                <a:lnTo>
                  <a:pt x="776" y="6707"/>
                </a:lnTo>
                <a:lnTo>
                  <a:pt x="1501" y="6707"/>
                </a:lnTo>
                <a:lnTo>
                  <a:pt x="2348" y="6707"/>
                </a:lnTo>
                <a:lnTo>
                  <a:pt x="2348" y="5989"/>
                </a:lnTo>
                <a:lnTo>
                  <a:pt x="1501" y="6044"/>
                </a:lnTo>
                <a:lnTo>
                  <a:pt x="776" y="6092"/>
                </a:lnTo>
                <a:lnTo>
                  <a:pt x="776" y="6707"/>
                </a:lnTo>
                <a:close/>
                <a:moveTo>
                  <a:pt x="776" y="4048"/>
                </a:moveTo>
                <a:lnTo>
                  <a:pt x="776" y="4048"/>
                </a:lnTo>
                <a:lnTo>
                  <a:pt x="1501" y="3842"/>
                </a:lnTo>
                <a:lnTo>
                  <a:pt x="2348" y="3604"/>
                </a:lnTo>
                <a:lnTo>
                  <a:pt x="2348" y="2883"/>
                </a:lnTo>
                <a:lnTo>
                  <a:pt x="1501" y="3178"/>
                </a:lnTo>
                <a:lnTo>
                  <a:pt x="776" y="3431"/>
                </a:lnTo>
                <a:lnTo>
                  <a:pt x="776" y="4048"/>
                </a:lnTo>
                <a:close/>
                <a:moveTo>
                  <a:pt x="776" y="4926"/>
                </a:moveTo>
                <a:lnTo>
                  <a:pt x="776" y="4926"/>
                </a:lnTo>
                <a:lnTo>
                  <a:pt x="1501" y="4788"/>
                </a:lnTo>
                <a:lnTo>
                  <a:pt x="2348" y="4628"/>
                </a:lnTo>
                <a:lnTo>
                  <a:pt x="2348" y="3909"/>
                </a:lnTo>
                <a:lnTo>
                  <a:pt x="1501" y="4124"/>
                </a:lnTo>
                <a:lnTo>
                  <a:pt x="776" y="4310"/>
                </a:lnTo>
                <a:lnTo>
                  <a:pt x="776" y="4926"/>
                </a:lnTo>
                <a:close/>
                <a:moveTo>
                  <a:pt x="776" y="5811"/>
                </a:moveTo>
                <a:lnTo>
                  <a:pt x="776" y="5811"/>
                </a:lnTo>
                <a:lnTo>
                  <a:pt x="1501" y="5741"/>
                </a:lnTo>
                <a:lnTo>
                  <a:pt x="2348" y="5661"/>
                </a:lnTo>
                <a:lnTo>
                  <a:pt x="2348" y="4942"/>
                </a:lnTo>
                <a:lnTo>
                  <a:pt x="1501" y="5078"/>
                </a:lnTo>
                <a:lnTo>
                  <a:pt x="776" y="5194"/>
                </a:lnTo>
                <a:lnTo>
                  <a:pt x="776" y="5811"/>
                </a:lnTo>
                <a:close/>
              </a:path>
            </a:pathLst>
          </a:custGeom>
          <a:noFill/>
          <a:ln>
            <a:solidFill>
              <a:srgbClr val="E8D75B"/>
            </a:solid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chemeClr val="tx1">
                  <a:lumMod val="95000"/>
                  <a:lumOff val="5000"/>
                </a:schemeClr>
              </a:solidFill>
            </a:endParaRPr>
          </a:p>
        </p:txBody>
      </p:sp>
      <p:cxnSp>
        <p:nvCxnSpPr>
          <p:cNvPr id="48" name="直接连接符 47"/>
          <p:cNvCxnSpPr/>
          <p:nvPr/>
        </p:nvCxnSpPr>
        <p:spPr>
          <a:xfrm>
            <a:off x="5805836" y="1812745"/>
            <a:ext cx="5292000" cy="0"/>
          </a:xfrm>
          <a:prstGeom prst="line">
            <a:avLst/>
          </a:prstGeom>
          <a:ln w="19050">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5805836" y="2529660"/>
            <a:ext cx="5292000" cy="0"/>
          </a:xfrm>
          <a:prstGeom prst="line">
            <a:avLst/>
          </a:prstGeom>
          <a:ln w="19050">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5805836" y="3246575"/>
            <a:ext cx="5292000" cy="0"/>
          </a:xfrm>
          <a:prstGeom prst="line">
            <a:avLst/>
          </a:prstGeom>
          <a:ln w="19050">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6560852" y="2004836"/>
            <a:ext cx="4126198" cy="398780"/>
          </a:xfrm>
          <a:prstGeom prst="rect">
            <a:avLst/>
          </a:prstGeom>
          <a:noFill/>
          <a:ln w="19050">
            <a:noFill/>
            <a:prstDash val="solid"/>
          </a:ln>
        </p:spPr>
        <p:txBody>
          <a:bodyPr wrap="square" rtlCol="0">
            <a:spAutoFit/>
          </a:bodyPr>
          <a:lstStyle/>
          <a:p>
            <a:pPr lvl="0" algn="l"/>
            <a:r>
              <a:rPr lang="zh-CN" altLang="en-US" sz="2000">
                <a:solidFill>
                  <a:schemeClr val="bg1"/>
                </a:solidFill>
                <a:latin typeface="微软雅黑 Light" panose="020B0502040204020203" pitchFamily="34" charset="-122"/>
                <a:ea typeface="微软雅黑 Light" panose="020B0502040204020203" pitchFamily="34" charset="-122"/>
                <a:sym typeface="+mn-ea"/>
              </a:rPr>
              <a:t>毕业学校：英国爱丁堡大学</a:t>
            </a:r>
            <a:endParaRPr lang="zh-CN" altLang="en-US" sz="2000">
              <a:solidFill>
                <a:schemeClr val="bg1"/>
              </a:solidFill>
              <a:latin typeface="微软雅黑 Light" panose="020B0502040204020203" pitchFamily="34" charset="-122"/>
              <a:ea typeface="微软雅黑 Light" panose="020B0502040204020203" pitchFamily="34" charset="-122"/>
              <a:sym typeface="+mn-ea"/>
            </a:endParaRPr>
          </a:p>
        </p:txBody>
      </p:sp>
      <p:pic>
        <p:nvPicPr>
          <p:cNvPr id="54" name="图片 53"/>
          <p:cNvPicPr>
            <a:picLocks noChangeAspect="1"/>
          </p:cNvPicPr>
          <p:nvPr/>
        </p:nvPicPr>
        <p:blipFill>
          <a:blip r:embed="rId1"/>
          <a:srcRect l="12099" r="8242"/>
          <a:stretch>
            <a:fillRect/>
          </a:stretch>
        </p:blipFill>
        <p:spPr>
          <a:xfrm>
            <a:off x="1099820" y="1308735"/>
            <a:ext cx="2847340" cy="44824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41E30"/>
        </a:solidFill>
        <a:effectLst/>
      </p:bgPr>
    </p:bg>
    <p:spTree>
      <p:nvGrpSpPr>
        <p:cNvPr id="1" name=""/>
        <p:cNvGrpSpPr/>
        <p:nvPr/>
      </p:nvGrpSpPr>
      <p:grpSpPr>
        <a:xfrm>
          <a:off x="0" y="0"/>
          <a:ext cx="0" cy="0"/>
          <a:chOff x="0" y="0"/>
          <a:chExt cx="0" cy="0"/>
        </a:xfrm>
      </p:grpSpPr>
      <p:sp>
        <p:nvSpPr>
          <p:cNvPr id="23" name="矩形 22"/>
          <p:cNvSpPr/>
          <p:nvPr/>
        </p:nvSpPr>
        <p:spPr>
          <a:xfrm>
            <a:off x="309563" y="328613"/>
            <a:ext cx="11572875" cy="6200775"/>
          </a:xfrm>
          <a:prstGeom prst="rect">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19" name="文本框 18"/>
          <p:cNvSpPr txBox="1"/>
          <p:nvPr/>
        </p:nvSpPr>
        <p:spPr>
          <a:xfrm>
            <a:off x="564832" y="428784"/>
            <a:ext cx="2363563" cy="398780"/>
          </a:xfrm>
          <a:prstGeom prst="rect">
            <a:avLst/>
          </a:prstGeom>
          <a:noFill/>
        </p:spPr>
        <p:txBody>
          <a:bodyPr wrap="square" lIns="0" rtlCol="0">
            <a:spAutoFit/>
          </a:bodyPr>
          <a:lstStyle/>
          <a:p>
            <a:pPr marL="342900" marR="0" indent="-342900" algn="dist" defTabSz="914400" fontAlgn="auto">
              <a:lnSpc>
                <a:spcPct val="100000"/>
              </a:lnSpc>
              <a:spcBef>
                <a:spcPts val="0"/>
              </a:spcBef>
              <a:spcAft>
                <a:spcPts val="0"/>
              </a:spcAft>
              <a:buClrTx/>
              <a:buSzTx/>
              <a:buFont typeface="Arial" panose="020B0604020202090204" pitchFamily="34" charset="0"/>
              <a:buChar char="•"/>
              <a:defRPr/>
            </a:pPr>
            <a:r>
              <a:rPr lang="zh-CN" altLang="en-US" sz="2000" b="1" dirty="0">
                <a:solidFill>
                  <a:srgbClr val="FFFF00"/>
                </a:solidFill>
                <a:latin typeface="微软雅黑 Light" panose="020B0502040204020203" pitchFamily="34" charset="-122"/>
                <a:ea typeface="微软雅黑 Light" panose="020B0502040204020203" pitchFamily="34" charset="-122"/>
              </a:rPr>
              <a:t>教育与学术经历</a:t>
            </a:r>
            <a:endParaRPr kumimoji="0" lang="zh-CN" altLang="en-US" sz="2000" b="1" i="0" kern="1200" cap="none" spc="0" normalizeH="0" baseline="0" noProof="0" dirty="0">
              <a:solidFill>
                <a:srgbClr val="FFFF00"/>
              </a:solidFill>
              <a:latin typeface="微软雅黑 Light" panose="020B0502040204020203" pitchFamily="34" charset="-122"/>
              <a:ea typeface="微软雅黑 Light" panose="020B0502040204020203" pitchFamily="34" charset="-122"/>
              <a:cs typeface="+mn-cs"/>
            </a:endParaRPr>
          </a:p>
        </p:txBody>
      </p:sp>
      <p:sp>
        <p:nvSpPr>
          <p:cNvPr id="100" name="文本框 99"/>
          <p:cNvSpPr txBox="1"/>
          <p:nvPr/>
        </p:nvSpPr>
        <p:spPr>
          <a:xfrm>
            <a:off x="907415" y="1076325"/>
            <a:ext cx="10376535" cy="4523105"/>
          </a:xfrm>
          <a:prstGeom prst="rect">
            <a:avLst/>
          </a:prstGeom>
          <a:noFill/>
          <a:ln w="9525">
            <a:noFill/>
          </a:ln>
        </p:spPr>
        <p:txBody>
          <a:bodyPr wrap="square">
            <a:spAutoFit/>
          </a:bodyPr>
          <a:p>
            <a:pPr marL="0" indent="0" algn="l"/>
            <a:r>
              <a:rPr lang="zh-CN" sz="1800" b="1" dirty="0">
                <a:solidFill>
                  <a:schemeClr val="bg1"/>
                </a:solidFill>
              </a:rPr>
              <a:t>教育经历：</a:t>
            </a:r>
            <a:r>
              <a:rPr sz="1800" b="1" dirty="0">
                <a:solidFill>
                  <a:schemeClr val="bg1"/>
                </a:solidFill>
              </a:rPr>
              <a:t>2010.11-2015.06, 博士, 英国爱丁堡大学, 集成纳米微机电系统研究所, 导师: Tughrul Arslan</a:t>
            </a:r>
            <a:endParaRPr sz="1800" b="1" dirty="0">
              <a:solidFill>
                <a:schemeClr val="bg1"/>
              </a:solidFill>
            </a:endParaRPr>
          </a:p>
          <a:p>
            <a:pPr marL="0" indent="0" algn="l"/>
            <a:r>
              <a:rPr sz="1800" b="1" dirty="0">
                <a:solidFill>
                  <a:schemeClr val="bg1"/>
                </a:solidFill>
              </a:rPr>
              <a:t>参与爱丁堡大学电子工程学院，纳米系统研究所项目“用于早期癌症检测的超宽频天线设计及其图像处理”2009.09-2010.09, 硕士, 英国纽卡斯尔大学, 电气与电子工程学院微电子系, 导师: Albert Colemans 2008.09-2009.06, 学士, 英国贝德福德大学, 计算机学院人工智能与机器人系2005.09-2008.06, 学士, 沈阳建筑大学, 信息学院自动化系</a:t>
            </a:r>
            <a:endParaRPr sz="1800" b="1" dirty="0">
              <a:solidFill>
                <a:schemeClr val="bg1"/>
              </a:solidFill>
            </a:endParaRPr>
          </a:p>
          <a:p>
            <a:pPr marL="0" indent="0" algn="l"/>
            <a:endParaRPr sz="1800" b="1" dirty="0">
              <a:solidFill>
                <a:schemeClr val="bg1"/>
              </a:solidFill>
            </a:endParaRPr>
          </a:p>
          <a:p>
            <a:pPr marL="0" indent="0" algn="l"/>
            <a:r>
              <a:rPr lang="zh-CN" sz="1800" b="1" dirty="0">
                <a:solidFill>
                  <a:schemeClr val="bg1"/>
                </a:solidFill>
              </a:rPr>
              <a:t>项目经历：</a:t>
            </a:r>
            <a:endParaRPr sz="1800" b="1" dirty="0">
              <a:solidFill>
                <a:schemeClr val="bg1"/>
              </a:solidFill>
            </a:endParaRPr>
          </a:p>
          <a:p>
            <a:pPr algn="just">
              <a:lnSpc>
                <a:spcPct val="100000"/>
              </a:lnSpc>
              <a:spcBef>
                <a:spcPct val="0"/>
              </a:spcBef>
            </a:pPr>
            <a:r>
              <a:rPr lang="en-US" b="1" dirty="0">
                <a:solidFill>
                  <a:schemeClr val="bg1"/>
                </a:solidFill>
                <a:sym typeface="+mn-ea"/>
              </a:rPr>
              <a:t>1. </a:t>
            </a:r>
            <a:r>
              <a:rPr b="1" dirty="0">
                <a:solidFill>
                  <a:schemeClr val="bg1"/>
                </a:solidFill>
                <a:sym typeface="+mn-ea"/>
              </a:rPr>
              <a:t>担任浙江省之江实验室重大科技专项“智能无障碍感知芯片与系统”（项目编号：2018DD0ZX01）子课题“基于毫米波/太赫兹的无障碍感知方法”的负责人，总项目经费1820.68万元。</a:t>
            </a:r>
            <a:endParaRPr b="1" dirty="0">
              <a:solidFill>
                <a:schemeClr val="bg1"/>
              </a:solidFill>
              <a:latin typeface="+mn-lt"/>
              <a:ea typeface="+mn-ea"/>
            </a:endParaRPr>
          </a:p>
          <a:p>
            <a:pPr eaLnBrk="1" hangingPunct="1">
              <a:lnSpc>
                <a:spcPct val="100000"/>
              </a:lnSpc>
              <a:spcBef>
                <a:spcPct val="0"/>
              </a:spcBef>
            </a:pPr>
            <a:r>
              <a:rPr lang="en-US" b="1" dirty="0">
                <a:solidFill>
                  <a:schemeClr val="bg1"/>
                </a:solidFill>
                <a:sym typeface="+mn-ea"/>
              </a:rPr>
              <a:t>2. </a:t>
            </a:r>
            <a:r>
              <a:rPr b="1" dirty="0">
                <a:solidFill>
                  <a:schemeClr val="bg1"/>
                </a:solidFill>
                <a:sym typeface="+mn-ea"/>
              </a:rPr>
              <a:t>主持浙江省教育厅、财政厅，省属高校基本科研业务费: 2021J016，面向海洋5G通信系统的大规模天线阵列设计，2021-01至2022-12，7万元，在研，主持</a:t>
            </a:r>
            <a:endParaRPr b="1" dirty="0">
              <a:solidFill>
                <a:schemeClr val="bg1"/>
              </a:solidFill>
              <a:latin typeface="+mn-lt"/>
              <a:ea typeface="+mn-ea"/>
            </a:endParaRPr>
          </a:p>
          <a:p>
            <a:pPr eaLnBrk="1" hangingPunct="1">
              <a:lnSpc>
                <a:spcPct val="100000"/>
              </a:lnSpc>
              <a:spcBef>
                <a:spcPct val="0"/>
              </a:spcBef>
            </a:pPr>
            <a:r>
              <a:rPr lang="en-US" b="1" dirty="0">
                <a:solidFill>
                  <a:schemeClr val="bg1"/>
                </a:solidFill>
                <a:sym typeface="+mn-ea"/>
              </a:rPr>
              <a:t>3. </a:t>
            </a:r>
            <a:r>
              <a:rPr b="1" dirty="0">
                <a:solidFill>
                  <a:schemeClr val="bg1"/>
                </a:solidFill>
                <a:sym typeface="+mn-ea"/>
              </a:rPr>
              <a:t>主持舟山市经济和信息化委员会，科技支撑项目: 21048005216，海洋电子信息产业专项政策研究，2016-11至2017-05，10万元，结题，主持</a:t>
            </a:r>
            <a:endParaRPr b="1" dirty="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41E30"/>
        </a:solidFill>
        <a:effectLst/>
      </p:bgPr>
    </p:bg>
    <p:spTree>
      <p:nvGrpSpPr>
        <p:cNvPr id="1" name=""/>
        <p:cNvGrpSpPr/>
        <p:nvPr/>
      </p:nvGrpSpPr>
      <p:grpSpPr>
        <a:xfrm>
          <a:off x="0" y="0"/>
          <a:ext cx="0" cy="0"/>
          <a:chOff x="0" y="0"/>
          <a:chExt cx="0" cy="0"/>
        </a:xfrm>
      </p:grpSpPr>
      <p:sp>
        <p:nvSpPr>
          <p:cNvPr id="23" name="矩形 22"/>
          <p:cNvSpPr/>
          <p:nvPr/>
        </p:nvSpPr>
        <p:spPr>
          <a:xfrm>
            <a:off x="309563" y="328613"/>
            <a:ext cx="11572875" cy="6200775"/>
          </a:xfrm>
          <a:prstGeom prst="rect">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19" name="文本框 18"/>
          <p:cNvSpPr txBox="1"/>
          <p:nvPr/>
        </p:nvSpPr>
        <p:spPr>
          <a:xfrm>
            <a:off x="494665" y="527050"/>
            <a:ext cx="3455898" cy="398780"/>
          </a:xfrm>
          <a:prstGeom prst="rect">
            <a:avLst/>
          </a:prstGeom>
          <a:noFill/>
        </p:spPr>
        <p:txBody>
          <a:bodyPr wrap="square" lIns="0" rtlCol="0">
            <a:spAutoFit/>
          </a:bodyPr>
          <a:lstStyle/>
          <a:p>
            <a:pPr marL="342900" marR="0" lvl="0" indent="-342900" algn="dist" defTabSz="914400" rtl="0" eaLnBrk="1" fontAlgn="auto" latinLnBrk="0" hangingPunct="1">
              <a:lnSpc>
                <a:spcPct val="100000"/>
              </a:lnSpc>
              <a:spcBef>
                <a:spcPts val="0"/>
              </a:spcBef>
              <a:spcAft>
                <a:spcPts val="0"/>
              </a:spcAft>
              <a:buClrTx/>
              <a:buSzTx/>
              <a:buFont typeface="Arial" panose="020B0604020202090204" pitchFamily="34" charset="0"/>
              <a:buChar char="•"/>
              <a:defRPr/>
            </a:pPr>
            <a:r>
              <a:rPr kumimoji="0" lang="zh-CN" altLang="en-US" sz="2000" b="1" i="0" u="none" strike="noStrike" kern="1200" cap="none" spc="0" normalizeH="0" baseline="0" noProof="0" dirty="0">
                <a:ln>
                  <a:noFill/>
                </a:ln>
                <a:solidFill>
                  <a:srgbClr val="FFFF00"/>
                </a:solidFill>
                <a:effectLst/>
                <a:uLnTx/>
                <a:uFillTx/>
                <a:latin typeface="微软雅黑 Light" panose="020B0502040204020203" pitchFamily="34" charset="-122"/>
                <a:ea typeface="微软雅黑 Light" panose="020B0502040204020203" pitchFamily="34" charset="-122"/>
                <a:cs typeface="+mn-cs"/>
              </a:rPr>
              <a:t>主要研究方向：海洋通信</a:t>
            </a:r>
            <a:endParaRPr kumimoji="0" lang="zh-CN" altLang="en-US" sz="2000" b="1" i="0" u="none" strike="noStrike" kern="1200" cap="none" spc="0" normalizeH="0" baseline="0" noProof="0" dirty="0">
              <a:ln>
                <a:noFill/>
              </a:ln>
              <a:solidFill>
                <a:srgbClr val="FFFF00"/>
              </a:solidFill>
              <a:effectLst/>
              <a:uLnTx/>
              <a:uFillTx/>
              <a:latin typeface="微软雅黑 Light" panose="020B0502040204020203" pitchFamily="34" charset="-122"/>
              <a:ea typeface="微软雅黑 Light" panose="020B0502040204020203" pitchFamily="34" charset="-122"/>
              <a:cs typeface="+mn-cs"/>
            </a:endParaRPr>
          </a:p>
        </p:txBody>
      </p:sp>
      <p:sp>
        <p:nvSpPr>
          <p:cNvPr id="4" name="椭圆形标注"/>
          <p:cNvSpPr/>
          <p:nvPr/>
        </p:nvSpPr>
        <p:spPr>
          <a:xfrm rot="13080000">
            <a:off x="6541770" y="1179830"/>
            <a:ext cx="776605" cy="776605"/>
          </a:xfrm>
          <a:prstGeom prst="wedgeEllipseCallout">
            <a:avLst>
              <a:gd name="adj1" fmla="val 7056"/>
              <a:gd name="adj2" fmla="val -65414"/>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chemeClr val="bg1"/>
              </a:solidFill>
              <a:latin typeface="微软雅黑 Light" panose="020B0502040204020203" pitchFamily="34" charset="-122"/>
              <a:ea typeface="微软雅黑 Light" panose="020B0502040204020203" pitchFamily="34" charset="-122"/>
            </a:endParaRPr>
          </a:p>
        </p:txBody>
      </p:sp>
      <p:sp>
        <p:nvSpPr>
          <p:cNvPr id="6" name="椭圆形标注"/>
          <p:cNvSpPr/>
          <p:nvPr/>
        </p:nvSpPr>
        <p:spPr>
          <a:xfrm rot="13080000">
            <a:off x="10365105" y="1160780"/>
            <a:ext cx="776605" cy="776605"/>
          </a:xfrm>
          <a:prstGeom prst="wedgeEllipseCallout">
            <a:avLst>
              <a:gd name="adj1" fmla="val 7056"/>
              <a:gd name="adj2" fmla="val -65414"/>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chemeClr val="bg1"/>
              </a:solidFill>
              <a:latin typeface="微软雅黑 Light" panose="020B0502040204020203" pitchFamily="34" charset="-122"/>
              <a:ea typeface="微软雅黑 Light" panose="020B0502040204020203" pitchFamily="34" charset="-122"/>
            </a:endParaRPr>
          </a:p>
        </p:txBody>
      </p:sp>
      <p:sp>
        <p:nvSpPr>
          <p:cNvPr id="7" name="椭圆形标注"/>
          <p:cNvSpPr/>
          <p:nvPr/>
        </p:nvSpPr>
        <p:spPr>
          <a:xfrm rot="13080000">
            <a:off x="2701290" y="1075690"/>
            <a:ext cx="776605" cy="776605"/>
          </a:xfrm>
          <a:prstGeom prst="wedgeEllipseCallout">
            <a:avLst>
              <a:gd name="adj1" fmla="val 7056"/>
              <a:gd name="adj2" fmla="val -65414"/>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chemeClr val="bg1"/>
              </a:solidFill>
              <a:latin typeface="微软雅黑 Light" panose="020B0502040204020203" pitchFamily="34" charset="-122"/>
              <a:ea typeface="微软雅黑 Light" panose="020B0502040204020203" pitchFamily="34" charset="-122"/>
            </a:endParaRPr>
          </a:p>
        </p:txBody>
      </p:sp>
      <p:sp>
        <p:nvSpPr>
          <p:cNvPr id="8" name="剪去单角的矩形 37"/>
          <p:cNvSpPr/>
          <p:nvPr/>
        </p:nvSpPr>
        <p:spPr>
          <a:xfrm rot="10800000" flipH="1" flipV="1">
            <a:off x="1359535" y="1517650"/>
            <a:ext cx="2035810" cy="4311015"/>
          </a:xfrm>
          <a:prstGeom prst="snip1Rect">
            <a:avLst>
              <a:gd name="adj" fmla="val 45787"/>
            </a:avLst>
          </a:prstGeom>
          <a:noFill/>
          <a:ln w="12700">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Light" panose="020B0502040204020203" pitchFamily="34" charset="-122"/>
              <a:ea typeface="微软雅黑 Light" panose="020B0502040204020203" pitchFamily="34" charset="-122"/>
            </a:endParaRPr>
          </a:p>
        </p:txBody>
      </p:sp>
      <p:sp>
        <p:nvSpPr>
          <p:cNvPr id="12" name="矩形 11"/>
          <p:cNvSpPr/>
          <p:nvPr/>
        </p:nvSpPr>
        <p:spPr>
          <a:xfrm rot="10800000" flipH="1">
            <a:off x="309563" y="4602915"/>
            <a:ext cx="11572875" cy="597418"/>
          </a:xfrm>
          <a:prstGeom prst="rect">
            <a:avLst/>
          </a:prstGeom>
          <a:solidFill>
            <a:srgbClr val="E8D75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Light" panose="020B0502040204020203" pitchFamily="34" charset="-122"/>
              <a:ea typeface="微软雅黑 Light" panose="020B0502040204020203" pitchFamily="34" charset="-122"/>
            </a:endParaRPr>
          </a:p>
        </p:txBody>
      </p:sp>
      <p:sp>
        <p:nvSpPr>
          <p:cNvPr id="13" name="文本框 22"/>
          <p:cNvSpPr txBox="1"/>
          <p:nvPr/>
        </p:nvSpPr>
        <p:spPr>
          <a:xfrm flipH="1">
            <a:off x="1426210" y="2127885"/>
            <a:ext cx="1700530" cy="2009775"/>
          </a:xfrm>
          <a:prstGeom prst="rect">
            <a:avLst/>
          </a:prstGeom>
          <a:noFill/>
          <a:ln w="9525">
            <a:noFill/>
            <a:miter/>
          </a:ln>
          <a:effectLst>
            <a:outerShdw sx="999" sy="999" algn="ctr" rotWithShape="0">
              <a:srgbClr val="000000"/>
            </a:outerShdw>
          </a:effectLst>
        </p:spPr>
        <p:txBody>
          <a:bodyPr wrap="square" anchor="t">
            <a:spAutoFit/>
          </a:bodyPr>
          <a:lstStyle/>
          <a:p>
            <a:pPr lvl="0" algn="l">
              <a:lnSpc>
                <a:spcPct val="130000"/>
              </a:lnSpc>
              <a:spcBef>
                <a:spcPts val="0"/>
              </a:spcBef>
              <a:spcAft>
                <a:spcPts val="0"/>
              </a:spcAft>
              <a:buClrTx/>
              <a:buSzTx/>
              <a:buFontTx/>
            </a:pPr>
            <a:r>
              <a:rPr lang="en-US" altLang="zh-CN" sz="12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rPr>
              <a:t>研发</a:t>
            </a:r>
            <a:r>
              <a:rPr lang="zh-CN" altLang="en-US" sz="12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rPr>
              <a:t>毫米波无人驾驶系统的</a:t>
            </a:r>
            <a:r>
              <a:rPr lang="en-US" altLang="zh-CN" sz="12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rPr>
              <a:t>射频天线和馈电网络等无源器件设计设计工作。此外利用毫米波雷达进行无接触心跳监测与安检成像技术的算法研发工作。</a:t>
            </a:r>
            <a:endParaRPr lang="en-US" altLang="zh-CN" sz="12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endParaRPr>
          </a:p>
        </p:txBody>
      </p:sp>
      <p:sp>
        <p:nvSpPr>
          <p:cNvPr id="14" name="文本框 20"/>
          <p:cNvSpPr txBox="1"/>
          <p:nvPr/>
        </p:nvSpPr>
        <p:spPr>
          <a:xfrm flipH="1">
            <a:off x="5003165" y="4711065"/>
            <a:ext cx="2237669" cy="368300"/>
          </a:xfrm>
          <a:prstGeom prst="rect">
            <a:avLst/>
          </a:prstGeom>
          <a:noFill/>
          <a:ln w="9525">
            <a:noFill/>
            <a:miter/>
          </a:ln>
          <a:effectLst>
            <a:outerShdw sx="999" sy="999" algn="ctr" rotWithShape="0">
              <a:srgbClr val="000000"/>
            </a:outerShdw>
          </a:effectLst>
        </p:spPr>
        <p:txBody>
          <a:bodyPr wrap="square" anchor="t">
            <a:spAutoFit/>
          </a:bodyPr>
          <a:lstStyle/>
          <a:p>
            <a:pPr lvl="0" algn="ctr">
              <a:buClrTx/>
              <a:buSzTx/>
              <a:buFontTx/>
            </a:pPr>
            <a:r>
              <a:rPr lang="zh-CN" altLang="en-US" b="1" dirty="0">
                <a:latin typeface="微软雅黑" panose="020B0503020204020204" pitchFamily="34" charset="-122"/>
                <a:ea typeface="微软雅黑" panose="020B0503020204020204" pitchFamily="34" charset="-122"/>
                <a:cs typeface="Arial" panose="020B0604020202090204" pitchFamily="34" charset="0"/>
                <a:sym typeface="Arial" panose="020B0604020202090204" pitchFamily="34" charset="0"/>
              </a:rPr>
              <a:t>阵列天线</a:t>
            </a:r>
            <a:endParaRPr lang="zh-CN" altLang="en-US" b="1" dirty="0">
              <a:latin typeface="微软雅黑" panose="020B0503020204020204" pitchFamily="34" charset="-122"/>
              <a:ea typeface="微软雅黑" panose="020B0503020204020204" pitchFamily="34" charset="-122"/>
              <a:cs typeface="Arial" panose="020B0604020202090204" pitchFamily="34" charset="0"/>
              <a:sym typeface="Arial" panose="020B0604020202090204" pitchFamily="34" charset="0"/>
            </a:endParaRPr>
          </a:p>
        </p:txBody>
      </p:sp>
      <p:sp>
        <p:nvSpPr>
          <p:cNvPr id="16" name="文本框 20"/>
          <p:cNvSpPr txBox="1"/>
          <p:nvPr/>
        </p:nvSpPr>
        <p:spPr>
          <a:xfrm flipH="1">
            <a:off x="1259134" y="4718050"/>
            <a:ext cx="2237105" cy="36830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b="1" dirty="0">
                <a:solidFill>
                  <a:schemeClr val="tx1"/>
                </a:solidFill>
                <a:latin typeface="微软雅黑" panose="020B0503020204020204" pitchFamily="34" charset="-122"/>
                <a:ea typeface="微软雅黑" panose="020B0503020204020204" pitchFamily="34" charset="-122"/>
                <a:cs typeface="Arial" panose="020B0604020202090204" pitchFamily="34" charset="0"/>
                <a:sym typeface="+mn-ea"/>
              </a:rPr>
              <a:t>毫米波雷达系统</a:t>
            </a:r>
            <a:r>
              <a:rPr lang="zh-CN" altLang="en-US" dirty="0">
                <a:solidFill>
                  <a:schemeClr val="tx1"/>
                </a:solidFill>
                <a:latin typeface="微软雅黑 Light" panose="020B0502040204020203" pitchFamily="34" charset="-122"/>
                <a:ea typeface="微软雅黑 Light" panose="020B0502040204020203" pitchFamily="34" charset="-122"/>
                <a:sym typeface="Arial" panose="020B0604020202090204" pitchFamily="34" charset="0"/>
              </a:rPr>
              <a:t> </a:t>
            </a:r>
            <a:endParaRPr lang="zh-CN" altLang="en-US" dirty="0">
              <a:solidFill>
                <a:schemeClr val="tx1"/>
              </a:solidFill>
              <a:latin typeface="微软雅黑 Light" panose="020B0502040204020203" pitchFamily="34" charset="-122"/>
              <a:ea typeface="微软雅黑 Light" panose="020B0502040204020203" pitchFamily="34" charset="-122"/>
              <a:sym typeface="Arial" panose="020B0604020202090204" pitchFamily="34" charset="0"/>
            </a:endParaRPr>
          </a:p>
        </p:txBody>
      </p:sp>
      <p:sp>
        <p:nvSpPr>
          <p:cNvPr id="20" name="文本框 22"/>
          <p:cNvSpPr txBox="1"/>
          <p:nvPr/>
        </p:nvSpPr>
        <p:spPr>
          <a:xfrm flipH="1">
            <a:off x="5307330" y="2127885"/>
            <a:ext cx="1488440" cy="1290320"/>
          </a:xfrm>
          <a:prstGeom prst="rect">
            <a:avLst/>
          </a:prstGeom>
          <a:noFill/>
          <a:ln w="9525">
            <a:noFill/>
            <a:miter/>
          </a:ln>
          <a:effectLst>
            <a:outerShdw sx="999" sy="999" algn="ctr" rotWithShape="0">
              <a:srgbClr val="000000"/>
            </a:outerShdw>
          </a:effectLst>
        </p:spPr>
        <p:txBody>
          <a:bodyPr wrap="square" anchor="t">
            <a:spAutoFit/>
          </a:bodyPr>
          <a:lstStyle/>
          <a:p>
            <a:pPr lvl="0" algn="l">
              <a:lnSpc>
                <a:spcPct val="130000"/>
              </a:lnSpc>
              <a:spcBef>
                <a:spcPts val="0"/>
              </a:spcBef>
              <a:spcAft>
                <a:spcPts val="0"/>
              </a:spcAft>
              <a:buClrTx/>
              <a:buSzTx/>
              <a:buFontTx/>
            </a:pPr>
            <a:r>
              <a:rPr lang="zh-CN" altLang="en-US" sz="12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rPr>
              <a:t>研发用于用于海洋通信的大规模5G阵列天线以及用于高精度信道测量仪的阵列天线系统。</a:t>
            </a:r>
            <a:endParaRPr lang="zh-CN" altLang="en-US" sz="12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endParaRPr>
          </a:p>
        </p:txBody>
      </p:sp>
      <p:sp>
        <p:nvSpPr>
          <p:cNvPr id="3" name="剪去单角的矩形 37"/>
          <p:cNvSpPr/>
          <p:nvPr/>
        </p:nvSpPr>
        <p:spPr>
          <a:xfrm rot="10800000" flipH="1" flipV="1">
            <a:off x="8976360" y="1584325"/>
            <a:ext cx="2035810" cy="4311015"/>
          </a:xfrm>
          <a:prstGeom prst="snip1Rect">
            <a:avLst>
              <a:gd name="adj" fmla="val 45787"/>
            </a:avLst>
          </a:prstGeom>
          <a:noFill/>
          <a:ln w="12700">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Light" panose="020B0502040204020203" pitchFamily="34" charset="-122"/>
              <a:ea typeface="微软雅黑 Light" panose="020B0502040204020203" pitchFamily="34" charset="-122"/>
            </a:endParaRPr>
          </a:p>
        </p:txBody>
      </p:sp>
      <p:sp>
        <p:nvSpPr>
          <p:cNvPr id="22" name="文本框 20"/>
          <p:cNvSpPr txBox="1"/>
          <p:nvPr/>
        </p:nvSpPr>
        <p:spPr>
          <a:xfrm flipH="1">
            <a:off x="2455545" y="1147445"/>
            <a:ext cx="1268730" cy="64516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b="1" dirty="0">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rPr>
              <a:t>AREA</a:t>
            </a:r>
            <a:endParaRPr lang="en-US" altLang="zh-CN" dirty="0">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endParaRPr>
          </a:p>
          <a:p>
            <a:pPr lvl="0" algn="ctr"/>
            <a:r>
              <a:rPr lang="en-US" altLang="zh-CN" dirty="0">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rPr>
              <a:t>01</a:t>
            </a:r>
            <a:endParaRPr lang="en-US" altLang="zh-CN" dirty="0">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endParaRPr>
          </a:p>
        </p:txBody>
      </p:sp>
      <p:sp>
        <p:nvSpPr>
          <p:cNvPr id="24" name="文本框 20"/>
          <p:cNvSpPr txBox="1"/>
          <p:nvPr/>
        </p:nvSpPr>
        <p:spPr>
          <a:xfrm flipH="1">
            <a:off x="6273165" y="1283335"/>
            <a:ext cx="1268730" cy="64516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b="1">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rPr>
              <a:t>AREA</a:t>
            </a:r>
            <a:endParaRPr lang="en-US" altLang="zh-CN">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endParaRPr>
          </a:p>
          <a:p>
            <a:pPr lvl="0" algn="ctr"/>
            <a:r>
              <a:rPr lang="en-US" altLang="zh-CN">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rPr>
              <a:t>02</a:t>
            </a:r>
            <a:endParaRPr lang="en-US" altLang="zh-CN">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endParaRPr>
          </a:p>
        </p:txBody>
      </p:sp>
      <p:sp>
        <p:nvSpPr>
          <p:cNvPr id="26" name="文本框 20"/>
          <p:cNvSpPr txBox="1"/>
          <p:nvPr/>
        </p:nvSpPr>
        <p:spPr>
          <a:xfrm flipH="1">
            <a:off x="10100310" y="1273810"/>
            <a:ext cx="1268730" cy="64516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b="1">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rPr>
              <a:t>AREA</a:t>
            </a:r>
            <a:endParaRPr lang="en-US" altLang="zh-CN">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endParaRPr>
          </a:p>
          <a:p>
            <a:pPr lvl="0" algn="ctr"/>
            <a:r>
              <a:rPr lang="en-US" altLang="zh-CN">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rPr>
              <a:t>03</a:t>
            </a:r>
            <a:endParaRPr lang="en-US" altLang="zh-CN">
              <a:solidFill>
                <a:schemeClr val="bg1"/>
              </a:solidFill>
              <a:latin typeface="微软雅黑 Light" panose="020B0502040204020203" pitchFamily="34" charset="-122"/>
              <a:ea typeface="微软雅黑 Light" panose="020B0502040204020203" pitchFamily="34" charset="-122"/>
              <a:sym typeface="Arial" panose="020B0604020202090204" pitchFamily="34" charset="0"/>
            </a:endParaRPr>
          </a:p>
        </p:txBody>
      </p:sp>
      <p:sp>
        <p:nvSpPr>
          <p:cNvPr id="2" name="剪去单角的矩形 37"/>
          <p:cNvSpPr/>
          <p:nvPr/>
        </p:nvSpPr>
        <p:spPr>
          <a:xfrm rot="10800000" flipH="1" flipV="1">
            <a:off x="5132705" y="1584325"/>
            <a:ext cx="2035810" cy="4311015"/>
          </a:xfrm>
          <a:prstGeom prst="snip1Rect">
            <a:avLst>
              <a:gd name="adj" fmla="val 45787"/>
            </a:avLst>
          </a:prstGeom>
          <a:noFill/>
          <a:ln w="12700">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微软雅黑 Light" panose="020B0502040204020203" pitchFamily="34" charset="-122"/>
              <a:ea typeface="微软雅黑 Light" panose="020B0502040204020203" pitchFamily="34" charset="-122"/>
            </a:endParaRPr>
          </a:p>
        </p:txBody>
      </p:sp>
      <p:sp>
        <p:nvSpPr>
          <p:cNvPr id="27" name="文本框 22"/>
          <p:cNvSpPr txBox="1"/>
          <p:nvPr/>
        </p:nvSpPr>
        <p:spPr>
          <a:xfrm flipH="1">
            <a:off x="9169400" y="2127885"/>
            <a:ext cx="1488440" cy="1290320"/>
          </a:xfrm>
          <a:prstGeom prst="rect">
            <a:avLst/>
          </a:prstGeom>
          <a:noFill/>
          <a:ln w="9525">
            <a:noFill/>
            <a:miter/>
          </a:ln>
          <a:effectLst>
            <a:outerShdw sx="999" sy="999" algn="ctr" rotWithShape="0">
              <a:srgbClr val="000000"/>
            </a:outerShdw>
          </a:effectLst>
        </p:spPr>
        <p:txBody>
          <a:bodyPr wrap="square" anchor="t">
            <a:spAutoFit/>
          </a:bodyPr>
          <a:lstStyle/>
          <a:p>
            <a:pPr lvl="0">
              <a:lnSpc>
                <a:spcPct val="130000"/>
              </a:lnSpc>
              <a:spcBef>
                <a:spcPts val="0"/>
              </a:spcBef>
              <a:spcAft>
                <a:spcPts val="0"/>
              </a:spcAft>
            </a:pPr>
            <a:r>
              <a:rPr lang="zh-CN" altLang="en-US" sz="12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rPr>
              <a:t>研发用于大规模MIMO和相控阵雷达的专用数字芯片（ASIC, SOC）设计。</a:t>
            </a:r>
            <a:endParaRPr lang="zh-CN" altLang="en-US" sz="12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endParaRPr>
          </a:p>
        </p:txBody>
      </p:sp>
      <p:sp>
        <p:nvSpPr>
          <p:cNvPr id="21" name="文本框 20"/>
          <p:cNvSpPr txBox="1"/>
          <p:nvPr/>
        </p:nvSpPr>
        <p:spPr>
          <a:xfrm flipH="1">
            <a:off x="8874999" y="4711065"/>
            <a:ext cx="2266243" cy="36830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b="1" dirty="0">
                <a:solidFill>
                  <a:schemeClr val="tx1"/>
                </a:solidFill>
                <a:latin typeface="微软雅黑" panose="020B0503020204020204" pitchFamily="34" charset="-122"/>
                <a:ea typeface="微软雅黑" panose="020B0503020204020204" pitchFamily="34" charset="-122"/>
                <a:cs typeface="Arial" panose="020B0604020202090204" pitchFamily="34" charset="0"/>
                <a:sym typeface="+mn-ea"/>
              </a:rPr>
              <a:t>数字芯片（</a:t>
            </a:r>
            <a:r>
              <a:rPr lang="en-US" altLang="zh-CN" b="1" dirty="0">
                <a:solidFill>
                  <a:schemeClr val="tx1"/>
                </a:solidFill>
                <a:latin typeface="微软雅黑" panose="020B0503020204020204" pitchFamily="34" charset="-122"/>
                <a:ea typeface="微软雅黑" panose="020B0503020204020204" pitchFamily="34" charset="-122"/>
                <a:cs typeface="Arial" panose="020B0604020202090204" pitchFamily="34" charset="0"/>
                <a:sym typeface="+mn-ea"/>
              </a:rPr>
              <a:t>ASIC</a:t>
            </a:r>
            <a:r>
              <a:rPr lang="zh-CN" altLang="en-US" b="1" dirty="0">
                <a:solidFill>
                  <a:schemeClr val="tx1"/>
                </a:solidFill>
                <a:latin typeface="微软雅黑" panose="020B0503020204020204" pitchFamily="34" charset="-122"/>
                <a:ea typeface="微软雅黑" panose="020B0503020204020204" pitchFamily="34" charset="-122"/>
                <a:cs typeface="Arial" panose="020B0604020202090204" pitchFamily="34" charset="0"/>
                <a:sym typeface="+mn-ea"/>
              </a:rPr>
              <a:t>）</a:t>
            </a:r>
            <a:endParaRPr lang="zh-CN" altLang="en-US" b="1" dirty="0">
              <a:solidFill>
                <a:schemeClr val="tx1"/>
              </a:solidFill>
              <a:latin typeface="微软雅黑" panose="020B0503020204020204" pitchFamily="34" charset="-122"/>
              <a:ea typeface="微软雅黑" panose="020B0503020204020204" pitchFamily="34" charset="-122"/>
              <a:cs typeface="Arial" panose="020B0604020202090204" pitchFamily="3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41E30"/>
        </a:solidFill>
        <a:effectLst/>
      </p:bgPr>
    </p:bg>
    <p:spTree>
      <p:nvGrpSpPr>
        <p:cNvPr id="1" name=""/>
        <p:cNvGrpSpPr/>
        <p:nvPr/>
      </p:nvGrpSpPr>
      <p:grpSpPr>
        <a:xfrm>
          <a:off x="0" y="0"/>
          <a:ext cx="0" cy="0"/>
          <a:chOff x="0" y="0"/>
          <a:chExt cx="0" cy="0"/>
        </a:xfrm>
      </p:grpSpPr>
      <p:sp>
        <p:nvSpPr>
          <p:cNvPr id="23" name="矩形 22"/>
          <p:cNvSpPr/>
          <p:nvPr/>
        </p:nvSpPr>
        <p:spPr>
          <a:xfrm>
            <a:off x="309563" y="328613"/>
            <a:ext cx="11572875" cy="6200775"/>
          </a:xfrm>
          <a:prstGeom prst="rect">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17" name="TextBox 100"/>
          <p:cNvSpPr txBox="1">
            <a:spLocks noChangeArrowheads="1"/>
          </p:cNvSpPr>
          <p:nvPr/>
        </p:nvSpPr>
        <p:spPr bwMode="auto">
          <a:xfrm>
            <a:off x="497205" y="5123180"/>
            <a:ext cx="10183495"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9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9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9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9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9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9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9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9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90204" pitchFamily="34" charset="0"/>
              <a:buChar char="•"/>
              <a:defRPr>
                <a:solidFill>
                  <a:schemeClr val="tx1"/>
                </a:solidFill>
                <a:latin typeface="Calibri" panose="020F0502020204030204" charset="0"/>
                <a:ea typeface="宋体" panose="02010600030101010101" pitchFamily="2" charset="-122"/>
              </a:defRPr>
            </a:lvl9pPr>
          </a:lstStyle>
          <a:p>
            <a:pPr>
              <a:lnSpc>
                <a:spcPct val="150000"/>
              </a:lnSpc>
              <a:spcBef>
                <a:spcPct val="0"/>
              </a:spcBef>
              <a:buNone/>
            </a:pPr>
            <a:r>
              <a:rPr lang="zh-CN" altLang="en-US" sz="1800" b="1" dirty="0">
                <a:solidFill>
                  <a:schemeClr val="bg1"/>
                </a:solidFill>
                <a:latin typeface="黑体" panose="02010609060101010101" charset="-122"/>
                <a:ea typeface="黑体" panose="02010609060101010101" charset="-122"/>
              </a:rPr>
              <a:t>该系统将雷达点云信号与视觉图像同步送入深度学习网络，并同时在图像和雷达系统中提取人体位置信息，然后利用粒子滤波算法对目标人体的位置进从视觉和雷达两个维度进行跟踪，充分利用雷达在距离向以及视觉在方位向的高分辨率进行有效融合，提高人体追踪精度。</a:t>
            </a:r>
            <a:endParaRPr lang="zh-CN" altLang="en-US" sz="1800" b="1" dirty="0">
              <a:solidFill>
                <a:schemeClr val="bg1"/>
              </a:solidFill>
              <a:latin typeface="黑体" panose="02010609060101010101" charset="-122"/>
              <a:ea typeface="黑体" panose="02010609060101010101" charset="-122"/>
            </a:endParaRPr>
          </a:p>
          <a:p>
            <a:pPr>
              <a:lnSpc>
                <a:spcPct val="150000"/>
              </a:lnSpc>
              <a:spcBef>
                <a:spcPct val="0"/>
              </a:spcBef>
              <a:buNone/>
            </a:pPr>
            <a:endParaRPr lang="zh-CN" altLang="en-US" sz="1800" b="1" dirty="0">
              <a:solidFill>
                <a:schemeClr val="bg1"/>
              </a:solidFill>
              <a:latin typeface="黑体" panose="02010609060101010101" charset="-122"/>
              <a:ea typeface="黑体" panose="02010609060101010101" charset="-122"/>
            </a:endParaRPr>
          </a:p>
        </p:txBody>
      </p:sp>
      <p:sp>
        <p:nvSpPr>
          <p:cNvPr id="6" name="矩形 5"/>
          <p:cNvSpPr/>
          <p:nvPr/>
        </p:nvSpPr>
        <p:spPr>
          <a:xfrm>
            <a:off x="497205" y="589280"/>
            <a:ext cx="10948670" cy="553085"/>
          </a:xfrm>
          <a:prstGeom prst="rect">
            <a:avLst/>
          </a:prstGeom>
        </p:spPr>
        <p:txBody>
          <a:bodyPr wrap="square">
            <a:spAutoFit/>
          </a:bodyPr>
          <a:lstStyle/>
          <a:p>
            <a:pPr>
              <a:lnSpc>
                <a:spcPct val="150000"/>
              </a:lnSpc>
            </a:pPr>
            <a:r>
              <a:rPr lang="zh-CN" altLang="en-US" sz="20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rPr>
              <a:t>基于毫米波雷达与视觉融合的复杂环境目标感知系统</a:t>
            </a:r>
            <a:endParaRPr lang="zh-CN" altLang="en-US" sz="2000" b="1" dirty="0">
              <a:solidFill>
                <a:schemeClr val="bg1"/>
              </a:solidFill>
              <a:latin typeface="微软雅黑" panose="020B0503020204020204" pitchFamily="34" charset="-122"/>
              <a:ea typeface="微软雅黑" panose="020B0503020204020204" pitchFamily="34" charset="-122"/>
              <a:cs typeface="Arial" panose="020B0604020202090204" pitchFamily="34" charset="0"/>
              <a:sym typeface="+mn-ea"/>
            </a:endParaRPr>
          </a:p>
        </p:txBody>
      </p:sp>
      <p:pic>
        <p:nvPicPr>
          <p:cNvPr id="2" name="图片 2"/>
          <p:cNvPicPr>
            <a:picLocks noChangeAspect="1"/>
          </p:cNvPicPr>
          <p:nvPr/>
        </p:nvPicPr>
        <p:blipFill>
          <a:blip r:embed="rId1"/>
          <a:srcRect l="4629" t="15407"/>
          <a:stretch>
            <a:fillRect/>
          </a:stretch>
        </p:blipFill>
        <p:spPr>
          <a:xfrm>
            <a:off x="892175" y="1448435"/>
            <a:ext cx="4842510" cy="2698115"/>
          </a:xfrm>
          <a:prstGeom prst="rect">
            <a:avLst/>
          </a:prstGeom>
          <a:noFill/>
          <a:ln w="9525">
            <a:noFill/>
          </a:ln>
        </p:spPr>
      </p:pic>
      <p:pic>
        <p:nvPicPr>
          <p:cNvPr id="22" name="图片 1"/>
          <p:cNvPicPr>
            <a:picLocks noChangeAspect="1"/>
          </p:cNvPicPr>
          <p:nvPr/>
        </p:nvPicPr>
        <p:blipFill>
          <a:blip r:embed="rId2"/>
          <a:srcRect l="21033" t="28218" r="22020" b="25200"/>
          <a:stretch>
            <a:fillRect/>
          </a:stretch>
        </p:blipFill>
        <p:spPr>
          <a:xfrm>
            <a:off x="6731635" y="1448435"/>
            <a:ext cx="3522345" cy="269811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5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41E30"/>
        </a:solidFill>
        <a:effectLst/>
      </p:bgPr>
    </p:bg>
    <p:spTree>
      <p:nvGrpSpPr>
        <p:cNvPr id="1" name=""/>
        <p:cNvGrpSpPr/>
        <p:nvPr/>
      </p:nvGrpSpPr>
      <p:grpSpPr>
        <a:xfrm>
          <a:off x="0" y="0"/>
          <a:ext cx="0" cy="0"/>
          <a:chOff x="0" y="0"/>
          <a:chExt cx="0" cy="0"/>
        </a:xfrm>
      </p:grpSpPr>
      <p:sp>
        <p:nvSpPr>
          <p:cNvPr id="23" name="矩形 22"/>
          <p:cNvSpPr/>
          <p:nvPr/>
        </p:nvSpPr>
        <p:spPr>
          <a:xfrm>
            <a:off x="309563" y="328613"/>
            <a:ext cx="11572875" cy="6200775"/>
          </a:xfrm>
          <a:prstGeom prst="rect">
            <a:avLst/>
          </a:prstGeom>
          <a:noFill/>
          <a:ln>
            <a:solidFill>
              <a:srgbClr val="E8D7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grpSp>
        <p:nvGrpSpPr>
          <p:cNvPr id="4" name="组合 3"/>
          <p:cNvGrpSpPr/>
          <p:nvPr/>
        </p:nvGrpSpPr>
        <p:grpSpPr>
          <a:xfrm>
            <a:off x="3442335" y="2353310"/>
            <a:ext cx="5308600" cy="2152650"/>
            <a:chOff x="2682875" y="1569017"/>
            <a:chExt cx="3767138" cy="1482725"/>
          </a:xfrm>
        </p:grpSpPr>
        <p:sp>
          <p:nvSpPr>
            <p:cNvPr id="5" name="TextBox 2"/>
            <p:cNvSpPr txBox="1">
              <a:spLocks noChangeArrowheads="1"/>
            </p:cNvSpPr>
            <p:nvPr/>
          </p:nvSpPr>
          <p:spPr bwMode="auto">
            <a:xfrm>
              <a:off x="2682875" y="1808435"/>
              <a:ext cx="3401042" cy="910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defTabSz="914400"/>
              <a:r>
                <a:rPr lang="en-US" altLang="zh-CN" sz="8000" b="1" dirty="0">
                  <a:solidFill>
                    <a:schemeClr val="bg1"/>
                  </a:solidFill>
                  <a:latin typeface="微软雅黑" panose="020B0503020204020204" pitchFamily="34" charset="-122"/>
                  <a:ea typeface="微软雅黑" panose="020B0503020204020204" pitchFamily="34" charset="-122"/>
                </a:rPr>
                <a:t>THANKS</a:t>
              </a:r>
              <a:endParaRPr lang="en-US" altLang="zh-CN" sz="8000" b="1" dirty="0">
                <a:solidFill>
                  <a:schemeClr val="bg1"/>
                </a:solidFill>
                <a:latin typeface="微软雅黑" panose="020B0503020204020204" pitchFamily="34" charset="-122"/>
                <a:ea typeface="微软雅黑" panose="020B0503020204020204" pitchFamily="34" charset="-122"/>
              </a:endParaRPr>
            </a:p>
          </p:txBody>
        </p:sp>
        <p:sp>
          <p:nvSpPr>
            <p:cNvPr id="6" name="空心弧 5"/>
            <p:cNvSpPr/>
            <p:nvPr/>
          </p:nvSpPr>
          <p:spPr bwMode="auto">
            <a:xfrm rot="7086271">
              <a:off x="4967288" y="1569017"/>
              <a:ext cx="1482725" cy="1482725"/>
            </a:xfrm>
            <a:prstGeom prst="blockArc">
              <a:avLst>
                <a:gd name="adj1" fmla="val 5502533"/>
                <a:gd name="adj2" fmla="val 1980318"/>
                <a:gd name="adj3" fmla="val 1053"/>
              </a:avLst>
            </a:prstGeom>
            <a:solidFill>
              <a:schemeClr val="bg1"/>
            </a:solidFill>
            <a:ln w="31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7" name="TextBox 8"/>
            <p:cNvSpPr txBox="1">
              <a:spLocks noChangeArrowheads="1"/>
            </p:cNvSpPr>
            <p:nvPr/>
          </p:nvSpPr>
          <p:spPr bwMode="auto">
            <a:xfrm>
              <a:off x="2830513" y="2653279"/>
              <a:ext cx="2192337" cy="253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anose="020F0502020204030204" charset="0"/>
                  <a:ea typeface="宋体" panose="02010600030101010101" pitchFamily="2" charset="-122"/>
                </a:defRPr>
              </a:lvl1pPr>
              <a:lvl2pPr marL="742950" indent="-285750">
                <a:defRPr sz="2400">
                  <a:solidFill>
                    <a:schemeClr val="tx1"/>
                  </a:solidFill>
                  <a:latin typeface="Calibri" panose="020F0502020204030204" charset="0"/>
                  <a:ea typeface="宋体" panose="02010600030101010101" pitchFamily="2" charset="-122"/>
                </a:defRPr>
              </a:lvl2pPr>
              <a:lvl3pPr>
                <a:defRPr sz="2000">
                  <a:solidFill>
                    <a:schemeClr val="tx1"/>
                  </a:solidFill>
                  <a:latin typeface="Calibri" panose="020F0502020204030204" charset="0"/>
                  <a:ea typeface="宋体" panose="02010600030101010101" pitchFamily="2" charset="-122"/>
                </a:defRPr>
              </a:lvl3pPr>
              <a:lvl4pPr>
                <a:defRPr>
                  <a:solidFill>
                    <a:schemeClr val="tx1"/>
                  </a:solidFill>
                  <a:latin typeface="Calibri" panose="020F0502020204030204" charset="0"/>
                  <a:ea typeface="宋体" panose="02010600030101010101" pitchFamily="2" charset="-122"/>
                </a:defRPr>
              </a:lvl4pPr>
              <a:lvl5pPr>
                <a:defRPr>
                  <a:solidFill>
                    <a:schemeClr val="tx1"/>
                  </a:solidFill>
                  <a:latin typeface="Calibri" panose="020F0502020204030204" charset="0"/>
                  <a:ea typeface="宋体" panose="02010600030101010101" pitchFamily="2" charset="-122"/>
                </a:defRPr>
              </a:lvl5pPr>
              <a:lvl6pPr eaLnBrk="0" fontAlgn="base" hangingPunct="0">
                <a:spcAft>
                  <a:spcPct val="0"/>
                </a:spcAft>
                <a:buFont typeface="Arial" panose="020B0604020202090204" pitchFamily="34" charset="0"/>
                <a:defRPr>
                  <a:solidFill>
                    <a:schemeClr val="tx1"/>
                  </a:solidFill>
                  <a:latin typeface="Calibri" panose="020F0502020204030204" charset="0"/>
                  <a:ea typeface="宋体" panose="02010600030101010101" pitchFamily="2" charset="-122"/>
                </a:defRPr>
              </a:lvl6pPr>
              <a:lvl7pPr eaLnBrk="0" fontAlgn="base" hangingPunct="0">
                <a:spcAft>
                  <a:spcPct val="0"/>
                </a:spcAft>
                <a:buFont typeface="Arial" panose="020B0604020202090204" pitchFamily="34" charset="0"/>
                <a:defRPr>
                  <a:solidFill>
                    <a:schemeClr val="tx1"/>
                  </a:solidFill>
                  <a:latin typeface="Calibri" panose="020F0502020204030204" charset="0"/>
                  <a:ea typeface="宋体" panose="02010600030101010101" pitchFamily="2" charset="-122"/>
                </a:defRPr>
              </a:lvl7pPr>
              <a:lvl8pPr eaLnBrk="0" fontAlgn="base" hangingPunct="0">
                <a:spcAft>
                  <a:spcPct val="0"/>
                </a:spcAft>
                <a:buFont typeface="Arial" panose="020B0604020202090204" pitchFamily="34" charset="0"/>
                <a:defRPr>
                  <a:solidFill>
                    <a:schemeClr val="tx1"/>
                  </a:solidFill>
                  <a:latin typeface="Calibri" panose="020F0502020204030204" charset="0"/>
                  <a:ea typeface="宋体" panose="02010600030101010101" pitchFamily="2" charset="-122"/>
                </a:defRPr>
              </a:lvl8pPr>
              <a:lvl9pPr eaLnBrk="0" fontAlgn="base" hangingPunct="0">
                <a:spcAft>
                  <a:spcPct val="0"/>
                </a:spcAft>
                <a:buFont typeface="Arial" panose="020B0604020202090204" pitchFamily="34" charset="0"/>
                <a:defRPr>
                  <a:solidFill>
                    <a:schemeClr val="tx1"/>
                  </a:solidFill>
                  <a:latin typeface="Calibri" panose="020F0502020204030204" charset="0"/>
                  <a:ea typeface="宋体" panose="02010600030101010101" pitchFamily="2" charset="-122"/>
                </a:defRPr>
              </a:lvl9pPr>
            </a:lstStyle>
            <a:p>
              <a:pPr algn="dist" defTabSz="914400">
                <a:defRPr/>
              </a:pPr>
              <a:r>
                <a:rPr lang="zh-CN" altLang="en-US" sz="1800" dirty="0">
                  <a:solidFill>
                    <a:schemeClr val="bg1"/>
                  </a:solidFill>
                  <a:latin typeface="微软雅黑" panose="020B0503020204020204" pitchFamily="34" charset="-122"/>
                  <a:ea typeface="微软雅黑" panose="020B0503020204020204" pitchFamily="34" charset="-122"/>
                </a:rPr>
                <a:t>谢谢关注</a:t>
              </a:r>
              <a:endParaRPr lang="zh-CN" altLang="en-US" sz="18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500">
        <p:pull/>
      </p:transition>
    </mc:Choice>
    <mc:Fallback>
      <p:transition spd="slow">
        <p:pull/>
      </p:transition>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1042</Words>
  <Application>WPS 文字</Application>
  <PresentationFormat>宽屏</PresentationFormat>
  <Paragraphs>65</Paragraphs>
  <Slides>6</Slides>
  <Notes>0</Notes>
  <HiddenSlides>0</HiddenSlides>
  <MMClips>0</MMClips>
  <ScaleCrop>false</ScaleCrop>
  <HeadingPairs>
    <vt:vector size="6" baseType="variant">
      <vt:variant>
        <vt:lpstr>已用的字体</vt:lpstr>
      </vt:variant>
      <vt:variant>
        <vt:i4>23</vt:i4>
      </vt:variant>
      <vt:variant>
        <vt:lpstr>主题</vt:lpstr>
      </vt:variant>
      <vt:variant>
        <vt:i4>1</vt:i4>
      </vt:variant>
      <vt:variant>
        <vt:lpstr>幻灯片标题</vt:lpstr>
      </vt:variant>
      <vt:variant>
        <vt:i4>6</vt:i4>
      </vt:variant>
    </vt:vector>
  </HeadingPairs>
  <TitlesOfParts>
    <vt:vector size="30" baseType="lpstr">
      <vt:lpstr>Arial</vt:lpstr>
      <vt:lpstr>方正书宋_GBK</vt:lpstr>
      <vt:lpstr>Wingdings</vt:lpstr>
      <vt:lpstr>微软雅黑 Light</vt:lpstr>
      <vt:lpstr>苹方-简</vt:lpstr>
      <vt:lpstr>宋体</vt:lpstr>
      <vt:lpstr>Broadway</vt:lpstr>
      <vt:lpstr>锐字锐线梦想黑简1.0</vt:lpstr>
      <vt:lpstr>等线</vt:lpstr>
      <vt:lpstr>Calibri</vt:lpstr>
      <vt:lpstr>微软雅黑</vt:lpstr>
      <vt:lpstr>Helvetica Neue</vt:lpstr>
      <vt:lpstr>汉仪书宋二KW</vt:lpstr>
      <vt:lpstr>黑体</vt:lpstr>
      <vt:lpstr>汉仪中黑KW</vt:lpstr>
      <vt:lpstr>汉仪旗黑</vt:lpstr>
      <vt:lpstr>Calibri</vt:lpstr>
      <vt:lpstr>汉仪中等线KW</vt:lpstr>
      <vt:lpstr>宋体</vt:lpstr>
      <vt:lpstr>Arial Unicode MS</vt:lpstr>
      <vt:lpstr>等线 Light</vt:lpstr>
      <vt:lpstr>华文宋体</vt:lpstr>
      <vt:lpstr>等线</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zj</dc:creator>
  <cp:lastModifiedBy>haoyu</cp:lastModifiedBy>
  <cp:revision>73</cp:revision>
  <dcterms:created xsi:type="dcterms:W3CDTF">2022-05-19T02:58:32Z</dcterms:created>
  <dcterms:modified xsi:type="dcterms:W3CDTF">2022-05-19T02:58:32Z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2052-4.1.2.6545</vt:lpwstr>
  </property>
  <property fmtid="{D5CDD505-2E9C-101B-9397-08002B2CF9AE}" pid="3" name="KSOTemplateUUID">
    <vt:lpwstr>v1.0_mb_PIiwYmqx/JIOZUfKPHKZDg==</vt:lpwstr>
  </property>
</Properties>
</file>